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95" r:id="rId8"/>
    <p:sldId id="271" r:id="rId9"/>
    <p:sldId id="272" r:id="rId10"/>
    <p:sldId id="262" r:id="rId11"/>
    <p:sldId id="261" r:id="rId12"/>
    <p:sldId id="307" r:id="rId13"/>
    <p:sldId id="308" r:id="rId14"/>
    <p:sldId id="301" r:id="rId15"/>
    <p:sldId id="302" r:id="rId16"/>
    <p:sldId id="303" r:id="rId17"/>
    <p:sldId id="304" r:id="rId18"/>
    <p:sldId id="305" r:id="rId19"/>
    <p:sldId id="306" r:id="rId20"/>
    <p:sldId id="276" r:id="rId21"/>
    <p:sldId id="277" r:id="rId22"/>
    <p:sldId id="259" r:id="rId23"/>
    <p:sldId id="281" r:id="rId24"/>
    <p:sldId id="282" r:id="rId25"/>
    <p:sldId id="283" r:id="rId26"/>
    <p:sldId id="284" r:id="rId27"/>
    <p:sldId id="285" r:id="rId28"/>
    <p:sldId id="289" r:id="rId29"/>
    <p:sldId id="290" r:id="rId30"/>
    <p:sldId id="291" r:id="rId31"/>
    <p:sldId id="292" r:id="rId32"/>
    <p:sldId id="286" r:id="rId33"/>
    <p:sldId id="278" r:id="rId34"/>
    <p:sldId id="264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236F1-9354-4436-8EA3-B2B50F1E338A}" v="50" dt="2021-09-30T16:53:1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5BC9-5B91-42D6-BC77-016DA6D7B1B7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2B1EA-AC50-414C-9755-6D9FD8229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0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1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1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4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8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1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18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79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48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8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0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52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3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68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7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8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3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3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4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many people</a:t>
            </a:r>
            <a:r>
              <a:rPr lang="en-GB" baseline="0"/>
              <a:t> have parent app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7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0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4DF8-5010-4341-AA0E-4E2413D387B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6901-5989-46F7-AC9F-73A3853BE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28D48-280A-4DC7-83E7-8699A2447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22A21-B540-4791-99BB-1450C382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068B-4545-411F-9C32-E50EBD50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A13AD-3AA4-419D-A112-F4E6C2C5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8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DC89-39A0-481F-AB8C-1B32CDA3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AB074-1E2F-4331-84DC-A574E4614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597A-9B88-4731-A711-E1426740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801E6-002F-4BB4-BBF7-38965728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A4F2F-A602-4655-981C-3659D006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0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180EE-FE0B-4F60-A0F8-9E73D8A1C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DEB57-AAF3-4444-ADEE-4F9D013E6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17B05-E6F0-48C4-8AD0-35B06E06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BA025-F9AC-4D4F-9AA9-E6EE3D7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A91D9-3FEB-4BF5-BEAD-B715D9DD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D517-F2A6-4ADD-B7E3-9297265D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7F19-BC7D-463B-9768-0ECC9B51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796C-6888-4665-8C66-D311E63F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37B1F-B1E4-4F01-BEBF-1998BD28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C1661-798E-412A-AE4A-0BE469E2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1FFD-BAAB-4CE4-A51A-1D52D5DE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2E37-0163-4DA8-93AC-FC9FA4E8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DDCE4-F898-413C-A321-79C10FED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8253-38A2-4805-87C8-0FA0EE25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C7E5-DEC1-40B8-8743-909F4F8D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4D5E-1322-43E3-A473-9EE8D449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C9437-FABF-4CF5-B2DE-40D598A52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5076D-6688-47C9-9C46-7C2BB0BE5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06F25-C1A0-4114-B0C5-DE0AF982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01964-4516-4428-A0D7-DC775F8C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46E8B-16D3-4AD1-875D-BEB93BB0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F9E-1C92-46C7-8579-9E16A196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14AE0-9256-45A5-9D16-492C6AE7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F4C6A-0CC4-4341-B44B-25327464A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8CB63-B252-4FF7-A823-A0E2E0C22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8784E-6189-49C3-9A43-F2BA9D121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CAE71-3AF3-4032-A6C2-6B2FA5F8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79E61-9A62-4BEA-AFC5-03B63D49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5A706-ED20-4BB2-AE33-50A5E0A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794B-F9E3-4286-9B07-10891F77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D4F51-9D66-47D8-8160-555BC521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C6ABC-DBD4-419D-926F-EC52BB45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8A9DD-755B-41C4-8263-5798923F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0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53A36-E518-4AC4-AD63-96EDB2D7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5B58-B8FF-4419-B164-4011A8C7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7BF2-957D-4D38-B7E8-E989937D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0396-FB81-46A2-95A9-9A1A948B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9F72-693A-446E-85BF-29E4755B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5BAAD-15D8-4C85-BD1F-16ED1244B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B4BBF-1E72-4887-A3DE-B0AD4452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2D167-46EC-4F0C-A590-41639AEF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1A9E8-5C6B-4146-A76B-8494E362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8D6F-BC4E-4266-A779-092C561D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A4DAB-BF52-4493-8192-B7D226308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69C4B-FF9F-4B14-A9E3-18CAD0AE6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D7C7C-CDDF-46A0-AD7B-7ED17F0A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CAF28-A185-4489-8CD4-9F9EC839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97D33-3ABC-4D30-9B5D-1C50A574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C74CF-7640-421C-B16B-0D3EE318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D15C0-7D07-4554-9253-22575AA24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69D7-B8D7-4762-99CC-C7AD5C987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0BED-146D-4AA9-A37D-BC8F1A143D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7EBFC-3BB3-4BE6-A3D1-BFEF31B93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69C7C-2568-4450-B5DE-2B7F67C97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D60C-286B-41A6-B954-74E6CBD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6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a-sims.co.uk/resources/videos/sims-parent-app-parents-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6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BC81D-924E-4A35-9134-17E36E918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365760"/>
            <a:ext cx="10765410" cy="120726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CARRICKFERGUS ACADEMY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7D106-45AC-46CC-B036-8C73AC6E3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1554480"/>
            <a:ext cx="9426806" cy="719122"/>
          </a:xfrm>
        </p:spPr>
        <p:txBody>
          <a:bodyPr>
            <a:normAutofit/>
          </a:bodyPr>
          <a:lstStyle/>
          <a:p>
            <a:r>
              <a:rPr lang="en-GB" sz="1700">
                <a:solidFill>
                  <a:srgbClr val="E7E6E6"/>
                </a:solidFill>
              </a:rPr>
              <a:t>YEAR 8 PARENTS’ INFORMATION EVENING </a:t>
            </a:r>
          </a:p>
          <a:p>
            <a:r>
              <a:rPr lang="en-GB" sz="1700">
                <a:solidFill>
                  <a:srgbClr val="E7E6E6"/>
                </a:solidFill>
              </a:rPr>
              <a:t>28 SEPTEMBER 21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C6C1AD4-FA55-43A0-A9AE-F4A51250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6" y="2943847"/>
            <a:ext cx="3837876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451-5150-41EA-9DAC-61F06B18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3B8939-7048-402C-9259-67112E361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963393"/>
              </p:ext>
            </p:extLst>
          </p:nvPr>
        </p:nvGraphicFramePr>
        <p:xfrm>
          <a:off x="838200" y="453007"/>
          <a:ext cx="10515601" cy="5721293"/>
        </p:xfrm>
        <a:graphic>
          <a:graphicData uri="http://schemas.openxmlformats.org/drawingml/2006/table">
            <a:tbl>
              <a:tblPr bandRow="1"/>
              <a:tblGrid>
                <a:gridCol w="1692290">
                  <a:extLst>
                    <a:ext uri="{9D8B030D-6E8A-4147-A177-3AD203B41FA5}">
                      <a16:colId xmlns:a16="http://schemas.microsoft.com/office/drawing/2014/main" val="1770801598"/>
                    </a:ext>
                  </a:extLst>
                </a:gridCol>
                <a:gridCol w="2447963">
                  <a:extLst>
                    <a:ext uri="{9D8B030D-6E8A-4147-A177-3AD203B41FA5}">
                      <a16:colId xmlns:a16="http://schemas.microsoft.com/office/drawing/2014/main" val="2303608364"/>
                    </a:ext>
                  </a:extLst>
                </a:gridCol>
                <a:gridCol w="1341059">
                  <a:extLst>
                    <a:ext uri="{9D8B030D-6E8A-4147-A177-3AD203B41FA5}">
                      <a16:colId xmlns:a16="http://schemas.microsoft.com/office/drawing/2014/main" val="2491914561"/>
                    </a:ext>
                  </a:extLst>
                </a:gridCol>
                <a:gridCol w="2639542">
                  <a:extLst>
                    <a:ext uri="{9D8B030D-6E8A-4147-A177-3AD203B41FA5}">
                      <a16:colId xmlns:a16="http://schemas.microsoft.com/office/drawing/2014/main" val="1085358006"/>
                    </a:ext>
                  </a:extLst>
                </a:gridCol>
                <a:gridCol w="2394747">
                  <a:extLst>
                    <a:ext uri="{9D8B030D-6E8A-4147-A177-3AD203B41FA5}">
                      <a16:colId xmlns:a16="http://schemas.microsoft.com/office/drawing/2014/main" val="3066962566"/>
                    </a:ext>
                  </a:extLst>
                </a:gridCol>
              </a:tblGrid>
              <a:tr h="582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ICT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Google Classroom/rules test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Word processing practical and test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Internet safety test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Photoshop practical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78760"/>
                  </a:ext>
                </a:extLst>
              </a:tr>
              <a:tr h="744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Maths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1 - Statistics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2 - Symmetry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3 - Number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4 -Shape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5 - Decimals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1-5 from throughout the year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6 - Probability 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7 - Angles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388744"/>
                  </a:ext>
                </a:extLst>
              </a:tr>
              <a:tr h="116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Music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 and Down - keyboard assessment and ‘Listen In’ assessment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Instruments of the Orchestra listening assessment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Winter Composition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Rap composition and assessment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 Raps - listening assessment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Three Little Birds - keyboard assessment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Volcano composition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888995"/>
                  </a:ext>
                </a:extLst>
              </a:tr>
              <a:tr h="81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Practical unit: Games For Understanding (All pupils)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Practical unit: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Girls - Badminton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Boys - Parkour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Practical unit: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Girls: Gymnastics &amp; Health Related 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Boys:Basketball &amp; Badminton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Practical unit: Athletics (All pupils)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582256"/>
                  </a:ext>
                </a:extLst>
              </a:tr>
              <a:tr h="68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1 Bible 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2 Abraham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Unit 3 Moses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End of year test on all topics: The Bible, Abraham, The story of Moses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09979"/>
                  </a:ext>
                </a:extLst>
              </a:tr>
              <a:tr h="901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Science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Introducing Science booklet - revise pages 1-18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Cells booklet - up to and including classification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Materials booklet </a:t>
                      </a: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revise up to and including density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End of year exam; revise all four booklets (introducing science, cells, materials and forces)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538078"/>
                  </a:ext>
                </a:extLst>
              </a:tr>
              <a:tr h="476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Spanish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Greetings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Alphabet &amp; Numbers 1-31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 class 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End of year test on a range of topics.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249719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Technology</a:t>
                      </a:r>
                      <a:endParaRPr lang="en-GB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Keyfob - Practical and Test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Disney- Practical and Test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Stationary- Practical and Test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End of year test</a:t>
                      </a:r>
                    </a:p>
                    <a:p>
                      <a:pPr marL="191135" marR="1193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577" marR="2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5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9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+mj-lt"/>
                <a:cs typeface="+mj-lt"/>
              </a:rPr>
              <a:t>Homework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93901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600" b="1">
                <a:ea typeface="+mn-lt"/>
                <a:cs typeface="+mn-lt"/>
              </a:rPr>
              <a:t>Differences from Primary School</a:t>
            </a:r>
            <a:endParaRPr lang="en-US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much is set?</a:t>
            </a:r>
            <a:endParaRPr lang="en-US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When is it set?</a:t>
            </a:r>
            <a:endParaRPr lang="en-US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When is it due?</a:t>
            </a:r>
            <a:r>
              <a:rPr lang="en-GB" sz="3600"/>
              <a:t>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48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+mj-lt"/>
                <a:cs typeface="+mj-lt"/>
              </a:rPr>
              <a:t>Why set Homework?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93901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 b="1">
                <a:ea typeface="+mn-lt"/>
                <a:cs typeface="+mn-lt"/>
              </a:rPr>
              <a:t>Work set to</a:t>
            </a:r>
            <a:endParaRPr lang="en-GB" sz="3600">
              <a:ea typeface="+mn-lt"/>
              <a:cs typeface="+mn-lt"/>
            </a:endParaRPr>
          </a:p>
          <a:p>
            <a:pPr marL="971550" lvl="1" indent="-514350">
              <a:buAutoNum type="alphaLcParenR"/>
            </a:pPr>
            <a:r>
              <a:rPr lang="en-GB" sz="3600">
                <a:ea typeface="+mn-lt"/>
                <a:cs typeface="+mn-lt"/>
              </a:rPr>
              <a:t>Complete classwork</a:t>
            </a:r>
          </a:p>
          <a:p>
            <a:pPr marL="971550" lvl="1" indent="-514350">
              <a:buAutoNum type="alphaLcParenR"/>
            </a:pPr>
            <a:r>
              <a:rPr lang="en-GB" sz="3600">
                <a:ea typeface="+mn-lt"/>
                <a:cs typeface="+mn-lt"/>
              </a:rPr>
              <a:t>Build on what is learnt</a:t>
            </a:r>
          </a:p>
          <a:p>
            <a:pPr marL="971550" lvl="1" indent="-514350">
              <a:buAutoNum type="alphaLcParenR"/>
            </a:pPr>
            <a:r>
              <a:rPr lang="en-GB" sz="3600">
                <a:ea typeface="+mn-lt"/>
                <a:cs typeface="+mn-lt"/>
              </a:rPr>
              <a:t>Prepare for next class</a:t>
            </a:r>
          </a:p>
          <a:p>
            <a:pPr marL="971550" lvl="1" indent="-514350">
              <a:buAutoNum type="alphaLcParenR"/>
            </a:pPr>
            <a:r>
              <a:rPr lang="en-GB" sz="3600">
                <a:ea typeface="+mn-lt"/>
                <a:cs typeface="+mn-lt"/>
              </a:rPr>
              <a:t>Research</a:t>
            </a:r>
          </a:p>
          <a:p>
            <a:pPr marL="971550" lvl="1" indent="-514350">
              <a:buAutoNum type="alphaLcParenR"/>
            </a:pPr>
            <a:r>
              <a:rPr lang="en-GB" sz="3600">
                <a:ea typeface="+mn-lt"/>
                <a:cs typeface="+mn-lt"/>
              </a:rPr>
              <a:t>Revise</a:t>
            </a:r>
          </a:p>
          <a:p>
            <a:pPr marL="971550" lvl="1" indent="-514350">
              <a:buAutoNum type="alphaLcParenR"/>
            </a:pPr>
            <a:r>
              <a:rPr lang="en-GB" sz="3600">
                <a:ea typeface="+mn-lt"/>
                <a:cs typeface="+mn-lt"/>
              </a:rPr>
              <a:t>Prepare for </a:t>
            </a:r>
            <a:r>
              <a:rPr lang="en-GB" sz="3600"/>
              <a:t>tests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7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+mj-lt"/>
                <a:cs typeface="+mj-lt"/>
              </a:rPr>
              <a:t>How does the school support us?</a:t>
            </a:r>
            <a:endParaRPr lang="en-US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939012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Contact teachers – GC, phone, email</a:t>
            </a:r>
            <a:endParaRPr lang="en-US" sz="3600">
              <a:ea typeface="+mn-lt"/>
              <a:cs typeface="+mn-lt"/>
            </a:endParaRPr>
          </a:p>
          <a:p>
            <a:pPr marL="0" indent="0">
              <a:buNone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Homework Club – Wednesday 1 hour</a:t>
            </a:r>
            <a:endParaRPr lang="en-US" sz="3600">
              <a:ea typeface="+mn-lt"/>
              <a:cs typeface="+mn-lt"/>
            </a:endParaRPr>
          </a:p>
          <a:p>
            <a:pPr marL="0" indent="0">
              <a:buNone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Extended Schools Programme – Focus on Homework</a:t>
            </a:r>
            <a:endParaRPr lang="en-US" sz="3600">
              <a:ea typeface="+mn-lt"/>
              <a:cs typeface="+mn-lt"/>
            </a:endParaRPr>
          </a:p>
          <a:p>
            <a:pPr marL="914400" lvl="1" indent="-457200">
              <a:buAutoNum type="alphaLcParenR"/>
            </a:pPr>
            <a:r>
              <a:rPr lang="en-GB" sz="3600">
                <a:ea typeface="+mn-lt"/>
                <a:cs typeface="+mn-lt"/>
              </a:rPr>
              <a:t>3 days a week</a:t>
            </a:r>
            <a:endParaRPr lang="en-US" sz="3600">
              <a:ea typeface="+mn-lt"/>
              <a:cs typeface="+mn-lt"/>
            </a:endParaRPr>
          </a:p>
          <a:p>
            <a:pPr marL="914400" lvl="1" indent="-457200">
              <a:buAutoNum type="alphaLcParenR"/>
            </a:pPr>
            <a:r>
              <a:rPr lang="en-GB" sz="3600">
                <a:ea typeface="+mn-lt"/>
                <a:cs typeface="+mn-lt"/>
              </a:rPr>
              <a:t>Monitor homework - monthly study clinics</a:t>
            </a:r>
            <a:endParaRPr lang="en-US" sz="36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Free Word, Excel, PowerPoint etc.</a:t>
            </a:r>
            <a:endParaRPr lang="en-GB"/>
          </a:p>
          <a:p>
            <a:pPr marL="0" indent="0">
              <a:buNone/>
            </a:pPr>
            <a:endParaRPr lang="en-GB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97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+mj-lt"/>
                <a:cs typeface="+mj-lt"/>
              </a:rPr>
              <a:t>What can we do as parents?</a:t>
            </a:r>
            <a:endParaRPr lang="en-US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939012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Dedicated space – kitchen table</a:t>
            </a:r>
            <a:endParaRPr lang="en-US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Have a homework time – immediately home, before tea, after tea</a:t>
            </a:r>
            <a:endParaRPr lang="en-US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Be aware of what is set – none one day but may have 5 next day</a:t>
            </a:r>
            <a:endParaRPr lang="en-US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GB" sz="36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Let us know if there are reasons why it cannot be done</a:t>
            </a:r>
            <a:endParaRPr lang="en-GB"/>
          </a:p>
          <a:p>
            <a:pPr marL="0" indent="0">
              <a:buNone/>
            </a:pPr>
            <a:endParaRPr lang="en-GB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5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+mj-lt"/>
                <a:cs typeface="+mj-lt"/>
              </a:rPr>
              <a:t>Google Classroom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93901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Demonstration</a:t>
            </a:r>
            <a:endParaRPr lang="en-US" sz="360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GB" sz="36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3600">
                <a:cs typeface="Calibri"/>
              </a:rPr>
              <a:t>Mrs Magill</a:t>
            </a:r>
          </a:p>
          <a:p>
            <a:pPr marL="0" indent="0">
              <a:buNone/>
            </a:pPr>
            <a:endParaRPr lang="en-GB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48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+mj-lt"/>
                <a:cs typeface="+mj-lt"/>
              </a:rPr>
              <a:t>Pastoral 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66152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en-GB" sz="3600">
              <a:cs typeface="Calibri"/>
            </a:endParaRPr>
          </a:p>
          <a:p>
            <a:pPr marL="0" indent="0">
              <a:buNone/>
            </a:pPr>
            <a:endParaRPr lang="en-GB" sz="3600" b="1">
              <a:cs typeface="Calibri"/>
            </a:endParaRPr>
          </a:p>
        </p:txBody>
      </p:sp>
      <p:pic>
        <p:nvPicPr>
          <p:cNvPr id="2" name="Picture 1" descr="Colourful strings being woven togehter">
            <a:extLst>
              <a:ext uri="{FF2B5EF4-FFF2-40B4-BE49-F238E27FC236}">
                <a16:creationId xmlns:a16="http://schemas.microsoft.com/office/drawing/2014/main" id="{2FBF2AC8-DE91-41E1-9C76-831078A7A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8" r="3" b="7186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6BD641-37C3-48C9-A14A-BE3155058738}"/>
              </a:ext>
            </a:extLst>
          </p:cNvPr>
          <p:cNvSpPr txBox="1">
            <a:spLocks/>
          </p:cNvSpPr>
          <p:nvPr/>
        </p:nvSpPr>
        <p:spPr>
          <a:xfrm>
            <a:off x="7762508" y="2603041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/>
              <a:t>Pastoral Staff, Youth Services, YMCA, Independent Counselling, Special Educational Needs provision, Sense Room, HUB Room, Mentoring, Engage </a:t>
            </a:r>
          </a:p>
        </p:txBody>
      </p:sp>
    </p:spTree>
    <p:extLst>
      <p:ext uri="{BB962C8B-B14F-4D97-AF65-F5344CB8AC3E}">
        <p14:creationId xmlns:p14="http://schemas.microsoft.com/office/powerpoint/2010/main" val="44525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6568" y="529392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31678"/>
            <a:ext cx="9144000" cy="2120996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29225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Sims Parent App</a:t>
            </a:r>
            <a:br>
              <a:rPr lang="en-GB" b="1">
                <a:solidFill>
                  <a:srgbClr val="29225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</a:br>
            <a:r>
              <a:rPr lang="en-GB" b="1">
                <a:solidFill>
                  <a:srgbClr val="29225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@ </a:t>
            </a:r>
            <a:br>
              <a:rPr lang="en-GB" b="1">
                <a:solidFill>
                  <a:srgbClr val="29225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</a:br>
            <a:r>
              <a:rPr lang="en-GB" b="1">
                <a:solidFill>
                  <a:srgbClr val="29225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Carrickfergus Academy</a:t>
            </a:r>
            <a:br>
              <a:rPr lang="en-GB" b="1">
                <a:solidFill>
                  <a:srgbClr val="29225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</a:br>
            <a:endParaRPr lang="en-GB" b="1">
              <a:solidFill>
                <a:srgbClr val="29225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63120"/>
            <a:ext cx="2261936" cy="219881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l="6876" t="32421" r="39401" b="14294"/>
          <a:stretch/>
        </p:blipFill>
        <p:spPr>
          <a:xfrm>
            <a:off x="9763031" y="3063644"/>
            <a:ext cx="1809937" cy="1349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34" y="494801"/>
            <a:ext cx="3810000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87" y="237634"/>
            <a:ext cx="1647825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32" y="3090574"/>
            <a:ext cx="180457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0377" y="378888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What is Parent App?</a:t>
            </a:r>
            <a:endParaRPr lang="en-GB" sz="60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 b="14547"/>
          <a:stretch/>
        </p:blipFill>
        <p:spPr>
          <a:xfrm>
            <a:off x="3763114" y="1825625"/>
            <a:ext cx="4813410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205" y="193470"/>
            <a:ext cx="165215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6811" y="366546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6600" b="1">
                <a:solidFill>
                  <a:schemeClr val="bg1"/>
                </a:solidFill>
              </a:rPr>
              <a:t>Parent Engagement</a:t>
            </a:r>
            <a:endParaRPr lang="en-GB" sz="66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7" name="Content Placeholder 6" descr="https://www.breda.academy/cmsfiles/items/slideshows/470_400/o_1d56vl7if1og8efqlre2gb6ds8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07" y="2026905"/>
            <a:ext cx="7638763" cy="417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88" y="274892"/>
            <a:ext cx="165215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E71E6-A4E8-4BD0-9316-3AF8E3BC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Key Points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EA65-679C-49B3-BFDA-E99A921D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Tracking Your Child’s Progress</a:t>
            </a:r>
          </a:p>
          <a:p>
            <a:r>
              <a:rPr lang="en-GB" sz="4000">
                <a:solidFill>
                  <a:srgbClr val="FFFFFF"/>
                </a:solidFill>
              </a:rPr>
              <a:t>Homework</a:t>
            </a:r>
          </a:p>
          <a:p>
            <a:r>
              <a:rPr lang="en-GB" sz="4000">
                <a:solidFill>
                  <a:srgbClr val="FFFFFF"/>
                </a:solidFill>
              </a:rPr>
              <a:t>Google Classroom</a:t>
            </a:r>
          </a:p>
          <a:p>
            <a:r>
              <a:rPr lang="en-GB" sz="4000">
                <a:solidFill>
                  <a:srgbClr val="FFFFFF"/>
                </a:solidFill>
              </a:rPr>
              <a:t>SIMs Parent App</a:t>
            </a:r>
          </a:p>
          <a:p>
            <a:endParaRPr lang="en-GB" sz="2400">
              <a:solidFill>
                <a:srgbClr val="FFFFFF"/>
              </a:solidFill>
            </a:endParaRPr>
          </a:p>
          <a:p>
            <a:endParaRPr lang="en-GB" sz="2400">
              <a:solidFill>
                <a:srgbClr val="FFFFFF"/>
              </a:solidFill>
            </a:endParaRPr>
          </a:p>
          <a:p>
            <a:endParaRPr lang="en-GB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5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5602" y="341207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Why Parent App?</a:t>
            </a:r>
            <a:endParaRPr lang="en-GB" sz="60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6313" y="1937725"/>
            <a:ext cx="11255829" cy="4756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The SIMS Parent app allows schools:-</a:t>
            </a:r>
          </a:p>
          <a:p>
            <a:r>
              <a:rPr lang="en-GB"/>
              <a:t>To easily communicate with parents, quickly and effectively </a:t>
            </a:r>
          </a:p>
          <a:p>
            <a:r>
              <a:rPr lang="en-GB"/>
              <a:t>Improve efficiency </a:t>
            </a:r>
          </a:p>
          <a:p>
            <a:r>
              <a:rPr lang="en-GB"/>
              <a:t>To engage parents in all aspects of their child's school life via smart phone, tablet or PC</a:t>
            </a:r>
          </a:p>
          <a:p>
            <a:pPr lvl="1"/>
            <a:r>
              <a:rPr lang="en-GB"/>
              <a:t>Attendance</a:t>
            </a:r>
          </a:p>
          <a:p>
            <a:pPr lvl="1"/>
            <a:r>
              <a:rPr lang="en-GB"/>
              <a:t>Behaviour</a:t>
            </a:r>
          </a:p>
          <a:p>
            <a:pPr lvl="1"/>
            <a:r>
              <a:rPr lang="en-GB"/>
              <a:t>Reminders </a:t>
            </a:r>
          </a:p>
          <a:p>
            <a:pPr lvl="1"/>
            <a:r>
              <a:rPr lang="en-GB"/>
              <a:t>Automated alerts</a:t>
            </a:r>
          </a:p>
          <a:p>
            <a:pPr lvl="1"/>
            <a:r>
              <a:rPr lang="en-GB"/>
              <a:t>Information on Extra-curricular </a:t>
            </a:r>
          </a:p>
          <a:p>
            <a:pPr lvl="1"/>
            <a:r>
              <a:rPr lang="en-GB"/>
              <a:t>Timetable</a:t>
            </a:r>
          </a:p>
          <a:p>
            <a:pPr lvl="1"/>
            <a:r>
              <a:rPr lang="en-GB"/>
              <a:t>Reports</a:t>
            </a:r>
          </a:p>
          <a:p>
            <a:pPr lvl="1"/>
            <a:r>
              <a:rPr lang="en-GB"/>
              <a:t>Assessment </a:t>
            </a:r>
          </a:p>
          <a:p>
            <a:r>
              <a:rPr lang="en-GB"/>
              <a:t>To get the parents more involved in real time so they can monitor their child’s progress, attendance and receive important alerts and information</a:t>
            </a:r>
          </a:p>
          <a:p>
            <a:r>
              <a:rPr lang="en-GB"/>
              <a:t>To work with parents to improve outcomes for their children.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55" y="275725"/>
            <a:ext cx="1647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258" y="461965"/>
            <a:ext cx="9132541" cy="129381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What happens if parents already have Parent App</a:t>
            </a:r>
            <a:endParaRPr lang="en-GB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7224" y="2198817"/>
            <a:ext cx="93901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If they already have Parent App don’t panic, they just accept Carrickfergus Academy invitation and follow the instructions, make sure that they log in using the </a:t>
            </a:r>
            <a:r>
              <a:rPr lang="en-GB" sz="3600">
                <a:solidFill>
                  <a:srgbClr val="FF0000"/>
                </a:solidFill>
              </a:rPr>
              <a:t>same log in as they first registered their first child </a:t>
            </a:r>
            <a:r>
              <a:rPr lang="en-GB" sz="3600"/>
              <a:t>and then they will be able to see all children on the one app.  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635" y="874662"/>
            <a:ext cx="2517866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89" y="2189751"/>
            <a:ext cx="432201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900" b="1">
                <a:solidFill>
                  <a:srgbClr val="7030A0"/>
                </a:solidFill>
              </a:rPr>
              <a:t>Attendance</a:t>
            </a:r>
          </a:p>
          <a:p>
            <a:pPr marL="0" indent="0">
              <a:buNone/>
            </a:pPr>
            <a:r>
              <a:rPr lang="en-GB" sz="3200"/>
              <a:t>Parents can see the attendance for their child, morning and afternoon in real time.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They will also receive a summary report every Friday evening.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9116" y="447969"/>
            <a:ext cx="8718884" cy="1293813"/>
          </a:xfrm>
        </p:spPr>
        <p:txBody>
          <a:bodyPr>
            <a:no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576" y="320719"/>
            <a:ext cx="1559824" cy="154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4907" r="8046" b="8871"/>
          <a:stretch/>
        </p:blipFill>
        <p:spPr>
          <a:xfrm rot="5400000">
            <a:off x="5250817" y="1762651"/>
            <a:ext cx="5115712" cy="47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49" y="1664995"/>
            <a:ext cx="89956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>
                <a:solidFill>
                  <a:srgbClr val="7030A0"/>
                </a:solidFill>
              </a:rPr>
              <a:t>Timetable</a:t>
            </a:r>
          </a:p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8661" y="366546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773" y="274892"/>
            <a:ext cx="1652159" cy="163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15629" r="29482" b="15235"/>
          <a:stretch/>
        </p:blipFill>
        <p:spPr>
          <a:xfrm rot="5400000">
            <a:off x="4071596" y="1231202"/>
            <a:ext cx="4197193" cy="65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92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5" y="2184013"/>
            <a:ext cx="4779562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800" b="1">
                <a:solidFill>
                  <a:srgbClr val="7030A0"/>
                </a:solidFill>
              </a:rPr>
              <a:t>Messages</a:t>
            </a:r>
          </a:p>
          <a:p>
            <a:pPr marL="0" indent="0" algn="ctr">
              <a:buNone/>
            </a:pPr>
            <a:endParaRPr lang="en-GB" sz="360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/>
              <a:t>Message will be push notification like a text message or a WhatsApp.  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Parents will get a notification if they allow notifications on their phone when a message has been sent.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However it will always be in their messages section.</a:t>
            </a:r>
          </a:p>
          <a:p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3354" y="366546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88" y="274892"/>
            <a:ext cx="1652159" cy="163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10493" r="19407" b="10890"/>
          <a:stretch/>
        </p:blipFill>
        <p:spPr>
          <a:xfrm rot="5400000">
            <a:off x="6003758" y="2024071"/>
            <a:ext cx="465328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4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5" y="2184013"/>
            <a:ext cx="47795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>
                <a:solidFill>
                  <a:srgbClr val="7030A0"/>
                </a:solidFill>
              </a:rPr>
              <a:t>Behaviour</a:t>
            </a:r>
          </a:p>
          <a:p>
            <a:pPr marL="0" indent="0" algn="ctr">
              <a:buNone/>
            </a:pPr>
            <a:endParaRPr lang="en-GB" sz="360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/>
              <a:t>This will appear on the phone as shown opposite.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Make sure that all behaviours are actioned by …..</a:t>
            </a:r>
          </a:p>
          <a:p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3354" y="366546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88" y="274892"/>
            <a:ext cx="1652159" cy="1639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7583" r="40527" b="6335"/>
          <a:stretch/>
        </p:blipFill>
        <p:spPr>
          <a:xfrm rot="5400000">
            <a:off x="6748969" y="1628540"/>
            <a:ext cx="4264741" cy="5183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0958" y="2430379"/>
            <a:ext cx="1816768" cy="1070811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84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936" y="1848662"/>
            <a:ext cx="5941196" cy="941669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>
                <a:solidFill>
                  <a:srgbClr val="7030A0"/>
                </a:solidFill>
              </a:rPr>
              <a:t>Reports</a:t>
            </a:r>
          </a:p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6602" y="452501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204" y="193470"/>
            <a:ext cx="1652159" cy="163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6" t="8519" r="18476" b="21894"/>
          <a:stretch/>
        </p:blipFill>
        <p:spPr>
          <a:xfrm rot="5400000">
            <a:off x="3669663" y="1601379"/>
            <a:ext cx="3545241" cy="5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02" y="2133189"/>
            <a:ext cx="8995611" cy="4351338"/>
          </a:xfrm>
        </p:spPr>
        <p:txBody>
          <a:bodyPr/>
          <a:lstStyle/>
          <a:p>
            <a:r>
              <a:rPr lang="en-GB" sz="4000"/>
              <a:t>School Calendar </a:t>
            </a:r>
          </a:p>
          <a:p>
            <a:pPr lvl="1"/>
            <a:r>
              <a:rPr lang="en-GB" sz="3600"/>
              <a:t>keys dates and events</a:t>
            </a:r>
          </a:p>
          <a:p>
            <a:r>
              <a:rPr lang="en-GB" sz="4000"/>
              <a:t>School Activities</a:t>
            </a:r>
          </a:p>
          <a:p>
            <a:r>
              <a:rPr lang="en-GB" sz="4000"/>
              <a:t>Positive Achievement</a:t>
            </a:r>
          </a:p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2840" y="363056"/>
            <a:ext cx="9709485" cy="1293813"/>
          </a:xfrm>
        </p:spPr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What will I see on my phone?</a:t>
            </a:r>
            <a:endParaRPr lang="en-GB" sz="60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22536" r="27421" b="21121"/>
          <a:stretch/>
        </p:blipFill>
        <p:spPr bwMode="auto">
          <a:xfrm>
            <a:off x="5399843" y="2561873"/>
            <a:ext cx="6792157" cy="38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41" y="1668450"/>
            <a:ext cx="5941196" cy="941669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>
                <a:solidFill>
                  <a:srgbClr val="7030A0"/>
                </a:solidFill>
              </a:rPr>
              <a:t>Reports</a:t>
            </a:r>
          </a:p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9116" y="447969"/>
            <a:ext cx="8718884" cy="129381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773" y="48110"/>
            <a:ext cx="1652159" cy="1639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2"/>
          <a:stretch/>
        </p:blipFill>
        <p:spPr>
          <a:xfrm>
            <a:off x="699921" y="2378937"/>
            <a:ext cx="10743142" cy="43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41" y="1668450"/>
            <a:ext cx="5941196" cy="941669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>
                <a:solidFill>
                  <a:srgbClr val="7030A0"/>
                </a:solidFill>
              </a:rPr>
              <a:t>Reports</a:t>
            </a:r>
          </a:p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9116" y="447969"/>
            <a:ext cx="8718884" cy="129381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773" y="48110"/>
            <a:ext cx="1652159" cy="1639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4" b="-5569"/>
          <a:stretch/>
        </p:blipFill>
        <p:spPr>
          <a:xfrm>
            <a:off x="830463" y="2288330"/>
            <a:ext cx="10743142" cy="44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A1D45-A02C-4B4B-B53A-28E4CF7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14" y="629729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Tracking Your Child’s Progress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A76F-9E7A-44D2-AE7D-24E8557D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2" y="1988339"/>
            <a:ext cx="10410524" cy="495219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Ongoing assessment through homework and other assessments but, there are four key assessment points throughout the year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OCTOBER (CLASS TEST WITH TRACKING REPORT)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DECEMBER (CLASS TEST WITH TRACKING REPORT)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MARCH (CLASS TEST WITH TRACKING REPORT)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MAY (SUMMER EXAM  WITH ANNUAL REPORT)</a:t>
            </a:r>
          </a:p>
          <a:p>
            <a:pPr lvl="1"/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At each stage, you will receive your child's performance based on a stanine or level between 1-9 for all subjects – via SIMs App</a:t>
            </a:r>
          </a:p>
          <a:p>
            <a:r>
              <a:rPr lang="en-GB">
                <a:solidFill>
                  <a:srgbClr val="FFFFFF"/>
                </a:solidFill>
              </a:rPr>
              <a:t>You will also receive information on attendance and behaviour</a:t>
            </a:r>
          </a:p>
          <a:p>
            <a:r>
              <a:rPr lang="en-GB">
                <a:solidFill>
                  <a:srgbClr val="FFFFFF"/>
                </a:solidFill>
              </a:rPr>
              <a:t>Parents / Subject Teacher Meeting will be in April </a:t>
            </a:r>
          </a:p>
        </p:txBody>
      </p:sp>
    </p:spTree>
    <p:extLst>
      <p:ext uri="{BB962C8B-B14F-4D97-AF65-F5344CB8AC3E}">
        <p14:creationId xmlns:p14="http://schemas.microsoft.com/office/powerpoint/2010/main" val="76689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9" y="1934483"/>
            <a:ext cx="8995611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b="1">
                <a:solidFill>
                  <a:srgbClr val="7030A0"/>
                </a:solidFill>
              </a:rPr>
              <a:t>Data Collection</a:t>
            </a:r>
          </a:p>
          <a:p>
            <a:r>
              <a:rPr lang="en-GB"/>
              <a:t>You can keep your details up-to-date</a:t>
            </a:r>
          </a:p>
          <a:p>
            <a:r>
              <a:rPr lang="en-GB"/>
              <a:t>You can update it anytime of the day or night</a:t>
            </a:r>
          </a:p>
          <a:p>
            <a:r>
              <a:rPr lang="en-GB"/>
              <a:t>You will receive a response when the school has updated this information</a:t>
            </a:r>
          </a:p>
          <a:p>
            <a:r>
              <a:rPr lang="en-GB"/>
              <a:t>Everything is confidential as it comes directly from the parent app which has been register to the parent</a:t>
            </a:r>
          </a:p>
          <a:p>
            <a:r>
              <a:rPr lang="en-GB"/>
              <a:t>This will take away the school data capture form sent out each year</a:t>
            </a:r>
          </a:p>
          <a:p>
            <a:pPr marL="0" indent="0" algn="ctr">
              <a:buNone/>
            </a:pPr>
            <a:endParaRPr lang="en-GB">
              <a:solidFill>
                <a:srgbClr val="FF0000"/>
              </a:solidFill>
            </a:endParaRPr>
          </a:p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6811" y="447969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phone?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388" y="2087935"/>
            <a:ext cx="1929259" cy="3825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88" y="244378"/>
            <a:ext cx="165215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0968" y="366546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What will I see on my PC?</a:t>
            </a:r>
            <a:endParaRPr lang="en-GB" sz="54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589" y="2026906"/>
            <a:ext cx="7919390" cy="4535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205" y="193470"/>
            <a:ext cx="165215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0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7067" y="452501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What will I see on my PC?</a:t>
            </a:r>
            <a:endParaRPr lang="en-GB" sz="60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00" y="2026906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88" y="193470"/>
            <a:ext cx="1652159" cy="1639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6695" y="3489158"/>
            <a:ext cx="463215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caparentapp@outlook.com</a:t>
            </a:r>
          </a:p>
        </p:txBody>
      </p:sp>
    </p:spTree>
    <p:extLst>
      <p:ext uri="{BB962C8B-B14F-4D97-AF65-F5344CB8AC3E}">
        <p14:creationId xmlns:p14="http://schemas.microsoft.com/office/powerpoint/2010/main" val="329412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388" y="1825625"/>
            <a:ext cx="89956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hlinkClick r:id="rId3"/>
              </a:rPr>
              <a:t>https</a:t>
            </a:r>
            <a:r>
              <a:rPr lang="en-GB" sz="3600">
                <a:hlinkClick r:id="rId3"/>
              </a:rPr>
              <a:t>://www.capita-sims.co.uk/resources/videos/sims-parent-app-parents-view</a:t>
            </a:r>
            <a:endParaRPr lang="en-GB" sz="3600"/>
          </a:p>
          <a:p>
            <a:pPr algn="ctr"/>
            <a:endParaRPr lang="en-GB" sz="3600"/>
          </a:p>
        </p:txBody>
      </p:sp>
      <p:sp>
        <p:nvSpPr>
          <p:cNvPr id="4" name="Rectangle 3"/>
          <p:cNvSpPr/>
          <p:nvPr/>
        </p:nvSpPr>
        <p:spPr>
          <a:xfrm>
            <a:off x="0" y="447969"/>
            <a:ext cx="10884568" cy="1130968"/>
          </a:xfrm>
          <a:prstGeom prst="rect">
            <a:avLst/>
          </a:prstGeom>
          <a:solidFill>
            <a:srgbClr val="29225B"/>
          </a:solidFill>
          <a:ln>
            <a:solidFill>
              <a:srgbClr val="292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1936" cy="2198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9116" y="447969"/>
            <a:ext cx="8718884" cy="1293813"/>
          </a:xfrm>
        </p:spPr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Video on Parent App?</a:t>
            </a:r>
            <a:endParaRPr lang="en-GB" sz="6000" b="1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7" name="Picture 2" descr="Image result for vide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12" y="3812534"/>
            <a:ext cx="41572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773" y="143738"/>
            <a:ext cx="165215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9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BA40F-BA5C-4A5E-B745-7C183A79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Assessment Cycle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0FFADE-E7AE-4DA8-9568-E53E1D97B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16" t="23614" r="17210" b="29228"/>
          <a:stretch/>
        </p:blipFill>
        <p:spPr>
          <a:xfrm>
            <a:off x="302727" y="2370924"/>
            <a:ext cx="979185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6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A1D45-A02C-4B4B-B53A-28E4CF7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Tracking Your Child’s Progress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A76F-9E7A-44D2-AE7D-24E8557D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8" y="1744927"/>
            <a:ext cx="10410524" cy="495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You have received your child’s :</a:t>
            </a:r>
          </a:p>
          <a:p>
            <a:pPr lvl="1"/>
            <a:r>
              <a:rPr lang="en-GB" sz="2800">
                <a:solidFill>
                  <a:srgbClr val="FFFFFF"/>
                </a:solidFill>
              </a:rPr>
              <a:t>National CAT Stanine </a:t>
            </a:r>
          </a:p>
          <a:p>
            <a:pPr lvl="1"/>
            <a:r>
              <a:rPr lang="en-GB" sz="2800">
                <a:solidFill>
                  <a:srgbClr val="FFFFFF"/>
                </a:solidFill>
              </a:rPr>
              <a:t>Progress In English Stanine </a:t>
            </a:r>
          </a:p>
          <a:p>
            <a:pPr lvl="1"/>
            <a:r>
              <a:rPr lang="en-GB" sz="2800">
                <a:solidFill>
                  <a:srgbClr val="FFFFFF"/>
                </a:solidFill>
              </a:rPr>
              <a:t>Progress In Maths Stanine 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Your child is in a streamed class based on their score for their CAT test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We have set your child a target stanine or level based on their CAT stanine.</a:t>
            </a:r>
          </a:p>
          <a:p>
            <a:pPr marL="0" indent="0">
              <a:buNone/>
            </a:pPr>
            <a:r>
              <a:rPr lang="en-GB" sz="2800">
                <a:solidFill>
                  <a:srgbClr val="FFFFFF"/>
                </a:solidFill>
              </a:rPr>
              <a:t>Students are expected to perform at their target or , for some above. We have built in opportunity for stretch and challenge in the target grades we have set.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A1D45-A02C-4B4B-B53A-28E4CF7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How do Stanines work?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41FC0-067A-4E5C-AAEA-7B9723CC6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6" r="5300" b="-2"/>
          <a:stretch/>
        </p:blipFill>
        <p:spPr>
          <a:xfrm>
            <a:off x="838199" y="2148523"/>
            <a:ext cx="7603273" cy="45868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A76F-9E7A-44D2-AE7D-24E8557D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200"/>
          </a:p>
          <a:p>
            <a:pPr marL="0" indent="0">
              <a:buNone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97982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F4262-BD98-4BE4-8AAA-01B19C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Key Points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5B74-0B35-4241-95BD-5D014ED5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8950"/>
            <a:ext cx="10410524" cy="495056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Students will undertake common but differentiated assessments at each key tracking point</a:t>
            </a:r>
          </a:p>
          <a:p>
            <a:r>
              <a:rPr lang="en-GB">
                <a:solidFill>
                  <a:srgbClr val="FFFFFF"/>
                </a:solidFill>
              </a:rPr>
              <a:t>We will review progress and class placement after Tracking 2</a:t>
            </a:r>
          </a:p>
          <a:p>
            <a:r>
              <a:rPr lang="en-GB">
                <a:solidFill>
                  <a:srgbClr val="FFFFFF"/>
                </a:solidFill>
              </a:rPr>
              <a:t>We will re-test all Year 8 students at the end of the year in Progress in Maths and English – you will be given the outcomes.</a:t>
            </a:r>
          </a:p>
          <a:p>
            <a:r>
              <a:rPr lang="en-GB">
                <a:solidFill>
                  <a:srgbClr val="FFFFFF"/>
                </a:solidFill>
              </a:rPr>
              <a:t>At the end of Year 8, performance in Key Subjects in Summer Examinations will be taken into account along with CAT Stanine on entry to re-stream classes for Year 9.</a:t>
            </a:r>
          </a:p>
        </p:txBody>
      </p:sp>
    </p:spTree>
    <p:extLst>
      <p:ext uri="{BB962C8B-B14F-4D97-AF65-F5344CB8AC3E}">
        <p14:creationId xmlns:p14="http://schemas.microsoft.com/office/powerpoint/2010/main" val="35478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A1D45-A02C-4B4B-B53A-28E4CF7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will your child be assessed on?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4A3300-AFD6-453A-B82E-EC73684FE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413" y="1740724"/>
            <a:ext cx="9433926" cy="49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0EDF4-7E82-4C1C-BAE0-BDC488A6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2" y="160782"/>
            <a:ext cx="9973056" cy="653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330D-1FB4-46E9-B51F-720D210D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50D9-0408-4F5E-B6BA-488F8C8D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32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C3558538272468CB8661F7E7035AA" ma:contentTypeVersion="14" ma:contentTypeDescription="Create a new document." ma:contentTypeScope="" ma:versionID="9069286347937beebdecb3ea4da18139">
  <xsd:schema xmlns:xsd="http://www.w3.org/2001/XMLSchema" xmlns:xs="http://www.w3.org/2001/XMLSchema" xmlns:p="http://schemas.microsoft.com/office/2006/metadata/properties" xmlns:ns3="1c8553b4-9717-4fc4-8c18-eee018d83e22" xmlns:ns4="f38485ac-d87a-41a9-9fcc-251e113e47ff" targetNamespace="http://schemas.microsoft.com/office/2006/metadata/properties" ma:root="true" ma:fieldsID="ada1c050240168e5d77e967b7cc8fe4b" ns3:_="" ns4:_="">
    <xsd:import namespace="1c8553b4-9717-4fc4-8c18-eee018d83e22"/>
    <xsd:import namespace="f38485ac-d87a-41a9-9fcc-251e113e47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53b4-9717-4fc4-8c18-eee018d83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485ac-d87a-41a9-9fcc-251e113e4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EFC45-5465-4B26-B64D-469453ACCC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E15D4F-9D8D-4C3B-ACDB-F4E0345F9548}">
  <ds:schemaRefs>
    <ds:schemaRef ds:uri="1c8553b4-9717-4fc4-8c18-eee018d83e22"/>
    <ds:schemaRef ds:uri="f38485ac-d87a-41a9-9fcc-251e113e47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B11E7B-3461-4AA4-92CB-E74A874ACD3B}">
  <ds:schemaRefs>
    <ds:schemaRef ds:uri="1c8553b4-9717-4fc4-8c18-eee018d83e22"/>
    <ds:schemaRef ds:uri="f38485ac-d87a-41a9-9fcc-251e113e47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Widescreen</PresentationFormat>
  <Paragraphs>221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Myriad Pro</vt:lpstr>
      <vt:lpstr>Office Theme</vt:lpstr>
      <vt:lpstr>CARRICKFERGUS ACADEMY </vt:lpstr>
      <vt:lpstr>Key Points</vt:lpstr>
      <vt:lpstr>Tracking Your Child’s Progress</vt:lpstr>
      <vt:lpstr>Assessment Cycle</vt:lpstr>
      <vt:lpstr>Tracking Your Child’s Progress</vt:lpstr>
      <vt:lpstr>How do Stanines work?</vt:lpstr>
      <vt:lpstr>Key Points</vt:lpstr>
      <vt:lpstr>What will your child be assessed on?</vt:lpstr>
      <vt:lpstr>PowerPoint Presentation</vt:lpstr>
      <vt:lpstr>PowerPoint Presentation</vt:lpstr>
      <vt:lpstr>Homework</vt:lpstr>
      <vt:lpstr>Why set Homework?</vt:lpstr>
      <vt:lpstr>How does the school support us?</vt:lpstr>
      <vt:lpstr>What can we do as parents?</vt:lpstr>
      <vt:lpstr>Google Classroom</vt:lpstr>
      <vt:lpstr>Pastoral </vt:lpstr>
      <vt:lpstr>Sims Parent App @  Carrickfergus Academy </vt:lpstr>
      <vt:lpstr>What is Parent App?</vt:lpstr>
      <vt:lpstr>Parent Engagement</vt:lpstr>
      <vt:lpstr>Why Parent App?</vt:lpstr>
      <vt:lpstr>What happens if parents already have Parent App</vt:lpstr>
      <vt:lpstr>What will I see on my phone?</vt:lpstr>
      <vt:lpstr>What will I see on my phone?</vt:lpstr>
      <vt:lpstr>What will I see on my phone?</vt:lpstr>
      <vt:lpstr>What will I see on my phone?</vt:lpstr>
      <vt:lpstr>What will I see on my phone?</vt:lpstr>
      <vt:lpstr>What will I see on my phone?</vt:lpstr>
      <vt:lpstr>What will I see on my phone?</vt:lpstr>
      <vt:lpstr>What will I see on my phone?</vt:lpstr>
      <vt:lpstr>What will I see on my phone?</vt:lpstr>
      <vt:lpstr>What will I see on my PC?</vt:lpstr>
      <vt:lpstr>What will I see on my PC?</vt:lpstr>
      <vt:lpstr>Video on Parent App?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CARRICKFERGUS ACADEMY</dc:title>
  <dc:creator>Paula</dc:creator>
  <cp:lastModifiedBy>P Downing</cp:lastModifiedBy>
  <cp:revision>1</cp:revision>
  <dcterms:created xsi:type="dcterms:W3CDTF">2021-09-27T20:11:49Z</dcterms:created>
  <dcterms:modified xsi:type="dcterms:W3CDTF">2021-09-30T16:53:17Z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0x0101000FBC3558538272468CB8661F7E7035AA</vt:lpwstr>
  </property>
</Properties>
</file>