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261" r:id="rId3"/>
    <p:sldId id="262" r:id="rId4"/>
    <p:sldId id="264" r:id="rId5"/>
    <p:sldId id="263" r:id="rId6"/>
    <p:sldId id="265" r:id="rId7"/>
    <p:sldId id="256" r:id="rId8"/>
    <p:sldId id="257" r:id="rId9"/>
    <p:sldId id="258" r:id="rId10"/>
    <p:sldId id="259" r:id="rId11"/>
    <p:sldId id="266" r:id="rId12"/>
    <p:sldId id="267" r:id="rId13"/>
    <p:sldId id="268" r:id="rId14"/>
    <p:sldId id="269" r:id="rId15"/>
    <p:sldId id="270" r:id="rId16"/>
    <p:sldId id="271" r:id="rId17"/>
    <p:sldId id="272" r:id="rId18"/>
    <p:sldId id="260"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258" autoAdjust="0"/>
  </p:normalViewPr>
  <p:slideViewPr>
    <p:cSldViewPr snapToGrid="0">
      <p:cViewPr>
        <p:scale>
          <a:sx n="69" d="100"/>
          <a:sy n="69" d="100"/>
        </p:scale>
        <p:origin x="-78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49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9B946-CFB7-43F6-BD29-51F637512997}" type="datetimeFigureOut">
              <a:rPr lang="en-GB" smtClean="0"/>
              <a:t>01/12/2020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3CD48-9554-41FD-A583-4FA934ADD01F}" type="slidenum">
              <a:rPr lang="en-GB" smtClean="0"/>
              <a:t>‹#›</a:t>
            </a:fld>
            <a:endParaRPr lang="en-GB"/>
          </a:p>
        </p:txBody>
      </p:sp>
    </p:spTree>
    <p:extLst>
      <p:ext uri="{BB962C8B-B14F-4D97-AF65-F5344CB8AC3E}">
        <p14:creationId xmlns:p14="http://schemas.microsoft.com/office/powerpoint/2010/main" val="107275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latin typeface="Century Gothic" panose="020B0502020202020204" pitchFamily="34" charset="0"/>
              </a:rPr>
              <a:t>Key areas:</a:t>
            </a:r>
          </a:p>
          <a:p>
            <a:endParaRPr lang="en-GB" dirty="0"/>
          </a:p>
        </p:txBody>
      </p:sp>
      <p:sp>
        <p:nvSpPr>
          <p:cNvPr id="4" name="Slide Number Placeholder 3"/>
          <p:cNvSpPr>
            <a:spLocks noGrp="1"/>
          </p:cNvSpPr>
          <p:nvPr>
            <p:ph type="sldNum" sz="quarter" idx="10"/>
          </p:nvPr>
        </p:nvSpPr>
        <p:spPr/>
        <p:txBody>
          <a:bodyPr/>
          <a:lstStyle/>
          <a:p>
            <a:fld id="{AE03CD48-9554-41FD-A583-4FA934ADD01F}" type="slidenum">
              <a:rPr lang="en-GB" smtClean="0"/>
              <a:t>3</a:t>
            </a:fld>
            <a:endParaRPr lang="en-GB"/>
          </a:p>
        </p:txBody>
      </p:sp>
    </p:spTree>
    <p:extLst>
      <p:ext uri="{BB962C8B-B14F-4D97-AF65-F5344CB8AC3E}">
        <p14:creationId xmlns:p14="http://schemas.microsoft.com/office/powerpoint/2010/main" val="987440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CB7CBF8-61DC-4F9A-8DC9-3AA45A8E175F}" type="datetimeFigureOut">
              <a:rPr lang="en-GB" smtClean="0"/>
              <a:t>01/12/2020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898057968"/>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B7CBF8-61DC-4F9A-8DC9-3AA45A8E175F}" type="datetimeFigureOut">
              <a:rPr lang="en-GB" smtClean="0"/>
              <a:t>01/12/2020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2886405565"/>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B7CBF8-61DC-4F9A-8DC9-3AA45A8E175F}" type="datetimeFigureOut">
              <a:rPr lang="en-GB" smtClean="0"/>
              <a:t>01/12/2020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1798749707"/>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B7CBF8-61DC-4F9A-8DC9-3AA45A8E175F}" type="datetimeFigureOut">
              <a:rPr lang="en-GB" smtClean="0"/>
              <a:t>01/12/2020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1893928419"/>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B7CBF8-61DC-4F9A-8DC9-3AA45A8E175F}" type="datetimeFigureOut">
              <a:rPr lang="en-GB" smtClean="0"/>
              <a:t>01/12/2020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3603631634"/>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CB7CBF8-61DC-4F9A-8DC9-3AA45A8E175F}" type="datetimeFigureOut">
              <a:rPr lang="en-GB" smtClean="0"/>
              <a:t>01/12/2020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3649919805"/>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CB7CBF8-61DC-4F9A-8DC9-3AA45A8E175F}" type="datetimeFigureOut">
              <a:rPr lang="en-GB" smtClean="0"/>
              <a:t>01/12/2020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2198916671"/>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CB7CBF8-61DC-4F9A-8DC9-3AA45A8E175F}" type="datetimeFigureOut">
              <a:rPr lang="en-GB" smtClean="0"/>
              <a:t>01/12/2020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3833915351"/>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7CBF8-61DC-4F9A-8DC9-3AA45A8E175F}" type="datetimeFigureOut">
              <a:rPr lang="en-GB" smtClean="0"/>
              <a:t>01/12/2020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3010683292"/>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B7CBF8-61DC-4F9A-8DC9-3AA45A8E175F}" type="datetimeFigureOut">
              <a:rPr lang="en-GB" smtClean="0"/>
              <a:t>01/12/2020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329880035"/>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B7CBF8-61DC-4F9A-8DC9-3AA45A8E175F}" type="datetimeFigureOut">
              <a:rPr lang="en-GB" smtClean="0"/>
              <a:t>01/12/2020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57012B-1864-4CF2-AC85-0DB511940C7C}" type="slidenum">
              <a:rPr lang="en-GB" smtClean="0"/>
              <a:t>‹#›</a:t>
            </a:fld>
            <a:endParaRPr lang="en-GB"/>
          </a:p>
        </p:txBody>
      </p:sp>
    </p:spTree>
    <p:extLst>
      <p:ext uri="{BB962C8B-B14F-4D97-AF65-F5344CB8AC3E}">
        <p14:creationId xmlns:p14="http://schemas.microsoft.com/office/powerpoint/2010/main" val="1992317376"/>
      </p:ext>
    </p:extLst>
  </p:cSld>
  <p:clrMapOvr>
    <a:masterClrMapping/>
  </p:clrMapOvr>
  <mc:AlternateContent xmlns:mc="http://schemas.openxmlformats.org/markup-compatibility/2006" xmlns:p14="http://schemas.microsoft.com/office/powerpoint/2010/main">
    <mc:Choice Requires="p14">
      <p:transition p14:dur="10" advClick="0" advTm="6048">
        <p:sndAc>
          <p:stSnd loop="1">
            <p:snd r:embed="rId1" name="BarrieGleddenKesLoyRichardKimmingsHappyHour (1).wav"/>
          </p:stSnd>
        </p:sndAc>
      </p:transition>
    </mc:Choice>
    <mc:Fallback xmlns="">
      <p:transition advClick="0" advTm="6048">
        <p:sndAc>
          <p:stSnd loop="1">
            <p:snd r:embed="rId3" name="BarrieGleddenKesLoyRichardKimmingsHappyHour (1).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7CBF8-61DC-4F9A-8DC9-3AA45A8E175F}" type="datetimeFigureOut">
              <a:rPr lang="en-GB" smtClean="0"/>
              <a:t>01/12/2020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7012B-1864-4CF2-AC85-0DB511940C7C}" type="slidenum">
              <a:rPr lang="en-GB" smtClean="0"/>
              <a:t>‹#›</a:t>
            </a:fld>
            <a:endParaRPr lang="en-GB"/>
          </a:p>
        </p:txBody>
      </p:sp>
    </p:spTree>
    <p:extLst>
      <p:ext uri="{BB962C8B-B14F-4D97-AF65-F5344CB8AC3E}">
        <p14:creationId xmlns:p14="http://schemas.microsoft.com/office/powerpoint/2010/main" val="59571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6048">
        <p:sndAc>
          <p:stSnd loop="1">
            <p:snd r:embed="rId13" name="BarrieGleddenKesLoyRichardKimmingsHappyHour (1).wav"/>
          </p:stSnd>
        </p:sndAc>
      </p:transition>
    </mc:Choice>
    <mc:Fallback xmlns="">
      <p:transition advClick="0" advTm="6048">
        <p:sndAc>
          <p:stSnd loop="1">
            <p:snd r:embed="rId14" name="BarrieGleddenKesLoyRichardKimmingsHappyHour (1).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Century Gothic" panose="020B0502020202020204" pitchFamily="34" charset="0"/>
              </a:rPr>
              <a:t>GCSE Subjects in Home Economics</a:t>
            </a:r>
            <a:endParaRPr lang="en-GB" dirty="0">
              <a:latin typeface="Century Gothic" panose="020B0502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280" y="3834538"/>
            <a:ext cx="5223510" cy="231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8" y="116205"/>
            <a:ext cx="27527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51139515"/>
      </p:ext>
    </p:extLst>
  </p:cSld>
  <p:clrMapOvr>
    <a:masterClrMapping/>
  </p:clrMapOvr>
  <mc:AlternateContent xmlns:mc="http://schemas.openxmlformats.org/markup-compatibility/2006" xmlns:p14="http://schemas.microsoft.com/office/powerpoint/2010/main">
    <mc:Choice Requires="p14">
      <p:transition spd="slow" p14:dur="40000" advClick="0" advTm="3000">
        <p:sndAc>
          <p:stSnd loop="1">
            <p:snd r:embed="rId3" name="BarrieGleddenKesLoyRichardKimmingsHappyHour (1).wav"/>
          </p:stSnd>
        </p:sndAc>
      </p:transition>
    </mc:Choice>
    <mc:Fallback xmlns="">
      <p:transition spd="slow" advClick="0" advTm="3000">
        <p:sndAc>
          <p:stSnd loop="1">
            <p:snd r:embed="rId6" name="BarrieGleddenKesLoyRichardKimmingsHappyHour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23" y="-53"/>
            <a:ext cx="11347290" cy="1325563"/>
          </a:xfrm>
        </p:spPr>
        <p:txBody>
          <a:bodyPr/>
          <a:lstStyle/>
          <a:p>
            <a:r>
              <a:rPr lang="en-GB" b="1" u="sng" dirty="0" smtClean="0">
                <a:latin typeface="Century Gothic" panose="020B0502020202020204" pitchFamily="34" charset="0"/>
              </a:rPr>
              <a:t>Who should choose Child Development? </a:t>
            </a:r>
            <a:endParaRPr lang="en-GB" b="1" u="sng" dirty="0">
              <a:latin typeface="Century Gothic" panose="020B0502020202020204" pitchFamily="34" charset="0"/>
            </a:endParaRPr>
          </a:p>
        </p:txBody>
      </p:sp>
      <p:sp>
        <p:nvSpPr>
          <p:cNvPr id="3" name="Content Placeholder 2"/>
          <p:cNvSpPr>
            <a:spLocks noGrp="1"/>
          </p:cNvSpPr>
          <p:nvPr>
            <p:ph idx="1"/>
          </p:nvPr>
        </p:nvSpPr>
        <p:spPr>
          <a:xfrm>
            <a:off x="421923" y="1214762"/>
            <a:ext cx="11217400" cy="4700860"/>
          </a:xfrm>
        </p:spPr>
        <p:txBody>
          <a:bodyPr/>
          <a:lstStyle/>
          <a:p>
            <a:pPr marL="0" indent="0">
              <a:buNone/>
            </a:pPr>
            <a:r>
              <a:rPr lang="en-GB" dirty="0" smtClean="0">
                <a:latin typeface="Century Gothic" panose="020B0502020202020204" pitchFamily="34" charset="0"/>
              </a:rPr>
              <a:t>Pupils who enjoy Home Economic, Biology or would like to work as a…</a:t>
            </a:r>
            <a:endParaRPr lang="en-GB" dirty="0">
              <a:latin typeface="Century Gothic" panose="020B0502020202020204" pitchFamily="34" charset="0"/>
            </a:endParaRPr>
          </a:p>
        </p:txBody>
      </p:sp>
      <p:pic>
        <p:nvPicPr>
          <p:cNvPr id="2052" name="Picture 4" descr="What does a midwife do and other FAQs | N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186" y="4277689"/>
            <a:ext cx="3400540" cy="21768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ssons in grammar for primary teachers who lack necessary skills | UK |  News | Express.co.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282" y="2518507"/>
            <a:ext cx="3584281" cy="21262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chnology in Nursing Toda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768" y="4277689"/>
            <a:ext cx="3551555" cy="19974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32488" y="6265192"/>
            <a:ext cx="2975936" cy="369332"/>
          </a:xfrm>
          <a:prstGeom prst="rect">
            <a:avLst/>
          </a:prstGeom>
          <a:solidFill>
            <a:schemeClr val="bg1"/>
          </a:solidFill>
          <a:ln>
            <a:solidFill>
              <a:schemeClr val="bg1"/>
            </a:solidFill>
          </a:ln>
        </p:spPr>
        <p:txBody>
          <a:bodyPr wrap="square" rtlCol="0">
            <a:spAutoFit/>
          </a:bodyPr>
          <a:lstStyle/>
          <a:p>
            <a:pPr algn="ctr"/>
            <a:r>
              <a:rPr lang="en-GB" b="1" dirty="0" smtClean="0">
                <a:latin typeface="Century Gothic" panose="020B0502020202020204" pitchFamily="34" charset="0"/>
              </a:rPr>
              <a:t>Midwife </a:t>
            </a:r>
            <a:endParaRPr lang="en-GB" dirty="0">
              <a:latin typeface="Century Gothic" panose="020B0502020202020204" pitchFamily="34" charset="0"/>
            </a:endParaRPr>
          </a:p>
        </p:txBody>
      </p:sp>
      <p:sp>
        <p:nvSpPr>
          <p:cNvPr id="10" name="TextBox 9"/>
          <p:cNvSpPr txBox="1"/>
          <p:nvPr/>
        </p:nvSpPr>
        <p:spPr>
          <a:xfrm>
            <a:off x="5809289" y="4277689"/>
            <a:ext cx="2652939" cy="646331"/>
          </a:xfrm>
          <a:prstGeom prst="rect">
            <a:avLst/>
          </a:prstGeom>
          <a:solidFill>
            <a:schemeClr val="bg1"/>
          </a:solidFill>
          <a:ln>
            <a:solidFill>
              <a:schemeClr val="bg1"/>
            </a:solidFill>
          </a:ln>
        </p:spPr>
        <p:txBody>
          <a:bodyPr wrap="square" rtlCol="0">
            <a:spAutoFit/>
          </a:bodyPr>
          <a:lstStyle/>
          <a:p>
            <a:pPr algn="ctr"/>
            <a:r>
              <a:rPr lang="en-GB" b="1" dirty="0" smtClean="0">
                <a:latin typeface="Century Gothic" panose="020B0502020202020204" pitchFamily="34" charset="0"/>
              </a:rPr>
              <a:t>Primary School Teacher </a:t>
            </a:r>
            <a:endParaRPr lang="en-GB" dirty="0">
              <a:latin typeface="Century Gothic" panose="020B0502020202020204" pitchFamily="34" charset="0"/>
            </a:endParaRPr>
          </a:p>
        </p:txBody>
      </p:sp>
      <p:sp>
        <p:nvSpPr>
          <p:cNvPr id="11" name="TextBox 10"/>
          <p:cNvSpPr txBox="1"/>
          <p:nvPr/>
        </p:nvSpPr>
        <p:spPr>
          <a:xfrm>
            <a:off x="8560526" y="5900495"/>
            <a:ext cx="2793274" cy="369332"/>
          </a:xfrm>
          <a:prstGeom prst="rect">
            <a:avLst/>
          </a:prstGeom>
          <a:solidFill>
            <a:schemeClr val="bg1"/>
          </a:solidFill>
          <a:ln>
            <a:solidFill>
              <a:schemeClr val="bg1"/>
            </a:solidFill>
          </a:ln>
        </p:spPr>
        <p:txBody>
          <a:bodyPr wrap="square" rtlCol="0">
            <a:spAutoFit/>
          </a:bodyPr>
          <a:lstStyle/>
          <a:p>
            <a:pPr algn="ctr"/>
            <a:r>
              <a:rPr lang="en-GB" b="1" dirty="0" smtClean="0">
                <a:latin typeface="Century Gothic" panose="020B0502020202020204" pitchFamily="34" charset="0"/>
              </a:rPr>
              <a:t>Nurse</a:t>
            </a:r>
            <a:r>
              <a:rPr lang="en-GB" dirty="0" smtClean="0">
                <a:latin typeface="Century Gothic" panose="020B0502020202020204" pitchFamily="34" charset="0"/>
              </a:rPr>
              <a:t> </a:t>
            </a:r>
            <a:endParaRPr lang="en-GB" dirty="0">
              <a:latin typeface="Century Gothic" panose="020B0502020202020204" pitchFamily="34" charset="0"/>
            </a:endParaRPr>
          </a:p>
        </p:txBody>
      </p:sp>
      <p:pic>
        <p:nvPicPr>
          <p:cNvPr id="22" name="Picture 2" descr="A day in the life of a nursery worker - KiddyKa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923" y="2313189"/>
            <a:ext cx="3205123" cy="219282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38813" y="4462355"/>
            <a:ext cx="2856428" cy="646331"/>
          </a:xfrm>
          <a:prstGeom prst="rect">
            <a:avLst/>
          </a:prstGeom>
          <a:solidFill>
            <a:schemeClr val="bg1"/>
          </a:solidFill>
          <a:ln>
            <a:solidFill>
              <a:schemeClr val="bg1"/>
            </a:solidFill>
          </a:ln>
        </p:spPr>
        <p:txBody>
          <a:bodyPr wrap="square" rtlCol="0">
            <a:spAutoFit/>
          </a:bodyPr>
          <a:lstStyle/>
          <a:p>
            <a:r>
              <a:rPr lang="en-GB" b="1" dirty="0" smtClean="0">
                <a:latin typeface="Century Gothic" panose="020B0502020202020204" pitchFamily="34" charset="0"/>
              </a:rPr>
              <a:t>Nursery Teacher/Assistant</a:t>
            </a:r>
            <a:r>
              <a:rPr lang="en-GB" dirty="0" smtClean="0">
                <a:latin typeface="Century Gothic" panose="020B0502020202020204" pitchFamily="34" charset="0"/>
              </a:rPr>
              <a:t> </a:t>
            </a:r>
            <a:endParaRPr lang="en-GB"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62713065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 calcmode="lin" valueType="num">
                                      <p:cBhvr additive="base">
                                        <p:cTn id="27" dur="500" fill="hold"/>
                                        <p:tgtEl>
                                          <p:spTgt spid="2054"/>
                                        </p:tgtEl>
                                        <p:attrNameLst>
                                          <p:attrName>ppt_x</p:attrName>
                                        </p:attrNameLst>
                                      </p:cBhvr>
                                      <p:tavLst>
                                        <p:tav tm="0">
                                          <p:val>
                                            <p:strVal val="#ppt_x"/>
                                          </p:val>
                                        </p:tav>
                                        <p:tav tm="100000">
                                          <p:val>
                                            <p:strVal val="#ppt_x"/>
                                          </p:val>
                                        </p:tav>
                                      </p:tavLst>
                                    </p:anim>
                                    <p:anim calcmode="lin" valueType="num">
                                      <p:cBhvr additive="base">
                                        <p:cTn id="28" dur="500" fill="hold"/>
                                        <p:tgtEl>
                                          <p:spTgt spid="20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6"/>
                                        </p:tgtEl>
                                        <p:attrNameLst>
                                          <p:attrName>style.visibility</p:attrName>
                                        </p:attrNameLst>
                                      </p:cBhvr>
                                      <p:to>
                                        <p:strVal val="visible"/>
                                      </p:to>
                                    </p:set>
                                    <p:anim calcmode="lin" valueType="num">
                                      <p:cBhvr additive="base">
                                        <p:cTn id="41" dur="500" fill="hold"/>
                                        <p:tgtEl>
                                          <p:spTgt spid="2056"/>
                                        </p:tgtEl>
                                        <p:attrNameLst>
                                          <p:attrName>ppt_x</p:attrName>
                                        </p:attrNameLst>
                                      </p:cBhvr>
                                      <p:tavLst>
                                        <p:tav tm="0">
                                          <p:val>
                                            <p:strVal val="#ppt_x"/>
                                          </p:val>
                                        </p:tav>
                                        <p:tav tm="100000">
                                          <p:val>
                                            <p:strVal val="#ppt_x"/>
                                          </p:val>
                                        </p:tav>
                                      </p:tavLst>
                                    </p:anim>
                                    <p:anim calcmode="lin" valueType="num">
                                      <p:cBhvr additive="base">
                                        <p:cTn id="4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31720" y="2331720"/>
            <a:ext cx="7482839" cy="1569660"/>
          </a:xfrm>
          <a:prstGeom prst="rect">
            <a:avLst/>
          </a:prstGeom>
          <a:noFill/>
        </p:spPr>
        <p:txBody>
          <a:bodyPr wrap="square" lIns="91440" tIns="45720" rIns="91440" bIns="45720">
            <a:spAutoFit/>
          </a:bodyPr>
          <a:lstStyle/>
          <a:p>
            <a:pPr algn="ctr"/>
            <a: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New subjects!</a:t>
            </a:r>
            <a:endPar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p:cNvSpPr/>
          <p:nvPr/>
        </p:nvSpPr>
        <p:spPr>
          <a:xfrm>
            <a:off x="1667719" y="4427167"/>
            <a:ext cx="8343246"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7030A0"/>
                </a:solidFill>
                <a:effectLst/>
              </a:rPr>
              <a:t>OCN – Vocational Skills </a:t>
            </a:r>
          </a:p>
          <a:p>
            <a:pPr algn="ctr"/>
            <a:r>
              <a:rPr lang="en-US" sz="5400" b="1" dirty="0" smtClean="0">
                <a:ln w="22225">
                  <a:solidFill>
                    <a:schemeClr val="accent2"/>
                  </a:solidFill>
                  <a:prstDash val="solid"/>
                </a:ln>
                <a:solidFill>
                  <a:srgbClr val="7030A0"/>
                </a:solidFill>
              </a:rPr>
              <a:t>in</a:t>
            </a:r>
            <a:r>
              <a:rPr lang="en-US" sz="5400" b="1" cap="none" spc="0" dirty="0" smtClean="0">
                <a:ln w="22225">
                  <a:solidFill>
                    <a:schemeClr val="accent2"/>
                  </a:solidFill>
                  <a:prstDash val="solid"/>
                </a:ln>
                <a:solidFill>
                  <a:srgbClr val="7030A0"/>
                </a:solidFill>
                <a:effectLst/>
              </a:rPr>
              <a:t> Diet, Food and Hospitality</a:t>
            </a:r>
            <a:endParaRPr lang="en-US" sz="5400" b="1" cap="none" spc="0" dirty="0">
              <a:ln w="22225">
                <a:solidFill>
                  <a:schemeClr val="accent2"/>
                </a:solidFill>
                <a:prstDash val="solid"/>
              </a:ln>
              <a:solidFill>
                <a:srgbClr val="7030A0"/>
              </a:solidFill>
              <a:effectLst/>
            </a:endParaRPr>
          </a:p>
        </p:txBody>
      </p:sp>
      <p:sp>
        <p:nvSpPr>
          <p:cNvPr id="8" name="Rectangle 7"/>
          <p:cNvSpPr/>
          <p:nvPr/>
        </p:nvSpPr>
        <p:spPr>
          <a:xfrm>
            <a:off x="3561505" y="577394"/>
            <a:ext cx="8453917"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7030A0"/>
                </a:solidFill>
                <a:effectLst/>
              </a:rPr>
              <a:t>OCN – Early Years, Child Care</a:t>
            </a:r>
          </a:p>
          <a:p>
            <a:pPr algn="ctr"/>
            <a:r>
              <a:rPr lang="en-US" sz="5400" b="1" cap="none" spc="0" dirty="0" smtClean="0">
                <a:ln w="22225">
                  <a:solidFill>
                    <a:schemeClr val="accent2"/>
                  </a:solidFill>
                  <a:prstDash val="solid"/>
                </a:ln>
                <a:solidFill>
                  <a:srgbClr val="7030A0"/>
                </a:solidFill>
                <a:effectLst/>
              </a:rPr>
              <a:t> and Development</a:t>
            </a:r>
            <a:endParaRPr lang="en-US" sz="5400" b="1" cap="none" spc="0" dirty="0">
              <a:ln w="22225">
                <a:solidFill>
                  <a:schemeClr val="accent2"/>
                </a:solidFill>
                <a:prstDash val="solid"/>
              </a:ln>
              <a:solidFill>
                <a:srgbClr val="7030A0"/>
              </a:solidFill>
              <a:effectLs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0"/>
            <a:ext cx="7620000" cy="6810375"/>
          </a:xfrm>
          <a:prstGeom prst="rect">
            <a:avLst/>
          </a:prstGeom>
        </p:spPr>
      </p:pic>
    </p:spTree>
    <p:custDataLst>
      <p:tags r:id="rId1"/>
    </p:custDataLst>
    <p:extLst>
      <p:ext uri="{BB962C8B-B14F-4D97-AF65-F5344CB8AC3E}">
        <p14:creationId xmlns:p14="http://schemas.microsoft.com/office/powerpoint/2010/main" val="97209344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OCN – Diet, Food and Hospitality </a:t>
            </a:r>
            <a:endParaRPr lang="en-GB" dirty="0">
              <a:latin typeface="Century Gothic" panose="020B0502020202020204" pitchFamily="34" charset="0"/>
            </a:endParaRPr>
          </a:p>
        </p:txBody>
      </p:sp>
      <p:sp>
        <p:nvSpPr>
          <p:cNvPr id="3" name="Content Placeholder 2"/>
          <p:cNvSpPr>
            <a:spLocks noGrp="1"/>
          </p:cNvSpPr>
          <p:nvPr>
            <p:ph idx="1"/>
          </p:nvPr>
        </p:nvSpPr>
        <p:spPr/>
        <p:txBody>
          <a:bodyPr/>
          <a:lstStyle/>
          <a:p>
            <a:r>
              <a:rPr lang="en-GB" dirty="0" smtClean="0">
                <a:latin typeface="Century Gothic" panose="020B0502020202020204" pitchFamily="34" charset="0"/>
              </a:rPr>
              <a:t>What will I achieve?</a:t>
            </a:r>
          </a:p>
          <a:p>
            <a:pPr lvl="1"/>
            <a:r>
              <a:rPr lang="en-GB" dirty="0" smtClean="0">
                <a:latin typeface="Century Gothic" panose="020B0502020202020204" pitchFamily="34" charset="0"/>
              </a:rPr>
              <a:t>After successfully completing this subject you will achieve an equivalent to a grade B at GCSE.  </a:t>
            </a:r>
          </a:p>
          <a:p>
            <a:r>
              <a:rPr lang="en-GB" dirty="0" smtClean="0">
                <a:latin typeface="Century Gothic" panose="020B0502020202020204" pitchFamily="34" charset="0"/>
              </a:rPr>
              <a:t>What will I learn?</a:t>
            </a:r>
          </a:p>
          <a:p>
            <a:pPr lvl="1"/>
            <a:r>
              <a:rPr lang="en-GB" dirty="0" smtClean="0">
                <a:latin typeface="Century Gothic" panose="020B0502020202020204" pitchFamily="34" charset="0"/>
              </a:rPr>
              <a:t>We will cover topics that will prepare you for employment in the hospitality industry and consider how consumers should make healthy diet choices for example:</a:t>
            </a:r>
          </a:p>
          <a:p>
            <a:pPr lvl="2"/>
            <a:r>
              <a:rPr lang="en-GB" dirty="0" smtClean="0">
                <a:latin typeface="Century Gothic" panose="020B0502020202020204" pitchFamily="34" charset="0"/>
              </a:rPr>
              <a:t>Practical cooking skills</a:t>
            </a:r>
          </a:p>
          <a:p>
            <a:pPr lvl="2"/>
            <a:r>
              <a:rPr lang="en-GB" dirty="0" smtClean="0">
                <a:latin typeface="Century Gothic" panose="020B0502020202020204" pitchFamily="34" charset="0"/>
              </a:rPr>
              <a:t>Customer service</a:t>
            </a:r>
          </a:p>
          <a:p>
            <a:pPr lvl="2"/>
            <a:r>
              <a:rPr lang="en-GB" dirty="0" smtClean="0">
                <a:latin typeface="Century Gothic" panose="020B0502020202020204" pitchFamily="34" charset="0"/>
              </a:rPr>
              <a:t>Food and nutrition</a:t>
            </a:r>
          </a:p>
          <a:p>
            <a:pPr lvl="2"/>
            <a:r>
              <a:rPr lang="en-GB" dirty="0" smtClean="0">
                <a:latin typeface="Century Gothic" panose="020B0502020202020204" pitchFamily="34" charset="0"/>
              </a:rPr>
              <a:t>Safety and hygiene </a:t>
            </a:r>
          </a:p>
          <a:p>
            <a:pPr lvl="1"/>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121" y="4360969"/>
            <a:ext cx="3229928" cy="214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1182197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How will I be assessed?</a:t>
            </a:r>
            <a:endParaRPr lang="en-GB" dirty="0">
              <a:latin typeface="Century Gothic" panose="020B0502020202020204" pitchFamily="34" charset="0"/>
            </a:endParaRPr>
          </a:p>
        </p:txBody>
      </p:sp>
      <p:sp>
        <p:nvSpPr>
          <p:cNvPr id="3" name="Content Placeholder 2"/>
          <p:cNvSpPr>
            <a:spLocks noGrp="1"/>
          </p:cNvSpPr>
          <p:nvPr>
            <p:ph idx="1"/>
          </p:nvPr>
        </p:nvSpPr>
        <p:spPr/>
        <p:txBody>
          <a:bodyPr/>
          <a:lstStyle/>
          <a:p>
            <a:r>
              <a:rPr lang="en-GB" dirty="0" smtClean="0">
                <a:latin typeface="Century Gothic" panose="020B0502020202020204" pitchFamily="34" charset="0"/>
              </a:rPr>
              <a:t>This subjects is assessed 100% by portfolio work.  That means you do not have to sit an exam.  </a:t>
            </a:r>
          </a:p>
          <a:p>
            <a:endParaRPr lang="en-GB" dirty="0">
              <a:latin typeface="Century Gothic" panose="020B0502020202020204" pitchFamily="34" charset="0"/>
            </a:endParaRPr>
          </a:p>
          <a:p>
            <a:r>
              <a:rPr lang="en-GB" dirty="0" smtClean="0">
                <a:latin typeface="Century Gothic" panose="020B0502020202020204" pitchFamily="34" charset="0"/>
              </a:rPr>
              <a:t>You will have to complete 5 portfolio’s over the 2 year course</a:t>
            </a:r>
          </a:p>
          <a:p>
            <a:r>
              <a:rPr lang="en-GB" dirty="0" smtClean="0">
                <a:latin typeface="Century Gothic" panose="020B0502020202020204" pitchFamily="34" charset="0"/>
              </a:rPr>
              <a:t>Some of these will include practical assessments.  </a:t>
            </a:r>
            <a:endParaRPr lang="en-GB" dirty="0">
              <a:latin typeface="Century Gothic" panose="020B0502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013" y="4712018"/>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032802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Who should choose this subject?</a:t>
            </a:r>
            <a:endParaRPr lang="en-GB" dirty="0">
              <a:latin typeface="Century Gothic" panose="020B0502020202020204" pitchFamily="34" charset="0"/>
            </a:endParaRPr>
          </a:p>
        </p:txBody>
      </p:sp>
      <p:sp>
        <p:nvSpPr>
          <p:cNvPr id="3" name="Content Placeholder 2"/>
          <p:cNvSpPr>
            <a:spLocks noGrp="1"/>
          </p:cNvSpPr>
          <p:nvPr>
            <p:ph idx="1"/>
          </p:nvPr>
        </p:nvSpPr>
        <p:spPr>
          <a:xfrm>
            <a:off x="838200" y="1566545"/>
            <a:ext cx="10515600" cy="4351338"/>
          </a:xfrm>
        </p:spPr>
        <p:txBody>
          <a:bodyPr/>
          <a:lstStyle/>
          <a:p>
            <a:r>
              <a:rPr lang="en-GB" dirty="0" smtClean="0">
                <a:latin typeface="Century Gothic" panose="020B0502020202020204" pitchFamily="34" charset="0"/>
              </a:rPr>
              <a:t>Someone who</a:t>
            </a:r>
          </a:p>
          <a:p>
            <a:pPr lvl="1"/>
            <a:r>
              <a:rPr lang="en-GB" dirty="0" smtClean="0">
                <a:latin typeface="Century Gothic" panose="020B0502020202020204" pitchFamily="34" charset="0"/>
              </a:rPr>
              <a:t>Enjoys cooking and has good practical skills</a:t>
            </a:r>
          </a:p>
          <a:p>
            <a:pPr lvl="1"/>
            <a:r>
              <a:rPr lang="en-GB" dirty="0" smtClean="0">
                <a:latin typeface="Century Gothic" panose="020B0502020202020204" pitchFamily="34" charset="0"/>
              </a:rPr>
              <a:t>Enjoys Home Economics</a:t>
            </a:r>
          </a:p>
          <a:p>
            <a:pPr lvl="1"/>
            <a:r>
              <a:rPr lang="en-GB" dirty="0" smtClean="0">
                <a:latin typeface="Century Gothic" panose="020B0502020202020204" pitchFamily="34" charset="0"/>
              </a:rPr>
              <a:t>Has an interest in the hospitality sector</a:t>
            </a:r>
          </a:p>
          <a:p>
            <a:pPr lvl="1"/>
            <a:r>
              <a:rPr lang="en-GB" dirty="0" smtClean="0">
                <a:latin typeface="Century Gothic" panose="020B0502020202020204" pitchFamily="34" charset="0"/>
              </a:rPr>
              <a:t>Wants to learn more about how we can make healthy food choices.  </a:t>
            </a:r>
            <a:endParaRPr lang="en-GB" dirty="0">
              <a:latin typeface="Century Gothic" panose="020B0502020202020204" pitchFamily="34" charset="0"/>
            </a:endParaRPr>
          </a:p>
          <a:p>
            <a:r>
              <a:rPr lang="en-GB" dirty="0" smtClean="0">
                <a:latin typeface="Century Gothic" panose="020B0502020202020204" pitchFamily="34" charset="0"/>
              </a:rPr>
              <a:t> Careers include</a:t>
            </a:r>
          </a:p>
          <a:p>
            <a:pPr marL="0" indent="0">
              <a:buNone/>
            </a:pPr>
            <a:r>
              <a:rPr lang="en-GB" sz="2400" dirty="0" smtClean="0">
                <a:latin typeface="Century Gothic" panose="020B0502020202020204" pitchFamily="34" charset="0"/>
              </a:rPr>
              <a:t>Chef				Waiting staff			Working in a hotel</a:t>
            </a:r>
            <a:endParaRPr lang="en-GB" sz="24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838200" y="5046345"/>
            <a:ext cx="2619375" cy="1743075"/>
          </a:xfrm>
          <a:prstGeom prst="rect">
            <a:avLst/>
          </a:prstGeom>
        </p:spPr>
      </p:pic>
      <p:pic>
        <p:nvPicPr>
          <p:cNvPr id="5" name="Picture 4"/>
          <p:cNvPicPr>
            <a:picLocks noChangeAspect="1"/>
          </p:cNvPicPr>
          <p:nvPr/>
        </p:nvPicPr>
        <p:blipFill>
          <a:blip r:embed="rId4"/>
          <a:stretch>
            <a:fillRect/>
          </a:stretch>
        </p:blipFill>
        <p:spPr>
          <a:xfrm>
            <a:off x="4283392" y="4972049"/>
            <a:ext cx="2619375" cy="1743075"/>
          </a:xfrm>
          <a:prstGeom prst="rect">
            <a:avLst/>
          </a:prstGeom>
        </p:spPr>
      </p:pic>
      <p:pic>
        <p:nvPicPr>
          <p:cNvPr id="6" name="Picture 5"/>
          <p:cNvPicPr>
            <a:picLocks noChangeAspect="1"/>
          </p:cNvPicPr>
          <p:nvPr/>
        </p:nvPicPr>
        <p:blipFill>
          <a:blip r:embed="rId5"/>
          <a:stretch>
            <a:fillRect/>
          </a:stretch>
        </p:blipFill>
        <p:spPr>
          <a:xfrm>
            <a:off x="8306752" y="4972049"/>
            <a:ext cx="2619375" cy="1743075"/>
          </a:xfrm>
          <a:prstGeom prst="rect">
            <a:avLst/>
          </a:prstGeom>
        </p:spPr>
      </p:pic>
    </p:spTree>
    <p:custDataLst>
      <p:tags r:id="rId1"/>
    </p:custDataLst>
    <p:extLst>
      <p:ext uri="{BB962C8B-B14F-4D97-AF65-F5344CB8AC3E}">
        <p14:creationId xmlns:p14="http://schemas.microsoft.com/office/powerpoint/2010/main" val="7464522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OCN – Early Years, Child Care and Development</a:t>
            </a:r>
            <a:endParaRPr lang="en-GB" dirty="0">
              <a:latin typeface="Century Gothic" panose="020B0502020202020204" pitchFamily="34" charset="0"/>
            </a:endParaRPr>
          </a:p>
        </p:txBody>
      </p:sp>
      <p:sp>
        <p:nvSpPr>
          <p:cNvPr id="3" name="Content Placeholder 2"/>
          <p:cNvSpPr>
            <a:spLocks noGrp="1"/>
          </p:cNvSpPr>
          <p:nvPr>
            <p:ph idx="1"/>
          </p:nvPr>
        </p:nvSpPr>
        <p:spPr/>
        <p:txBody>
          <a:bodyPr/>
          <a:lstStyle/>
          <a:p>
            <a:r>
              <a:rPr lang="en-GB" dirty="0">
                <a:latin typeface="Century Gothic" panose="020B0502020202020204" pitchFamily="34" charset="0"/>
              </a:rPr>
              <a:t>What will I achieve?</a:t>
            </a:r>
          </a:p>
          <a:p>
            <a:pPr lvl="1"/>
            <a:r>
              <a:rPr lang="en-GB" dirty="0">
                <a:latin typeface="Century Gothic" panose="020B0502020202020204" pitchFamily="34" charset="0"/>
              </a:rPr>
              <a:t>After successfully completing this subject you will achieve an equivalent to a grade B at GCSE.  </a:t>
            </a:r>
          </a:p>
          <a:p>
            <a:r>
              <a:rPr lang="en-GB" dirty="0">
                <a:latin typeface="Century Gothic" panose="020B0502020202020204" pitchFamily="34" charset="0"/>
              </a:rPr>
              <a:t>What will I learn</a:t>
            </a:r>
            <a:r>
              <a:rPr lang="en-GB" dirty="0" smtClean="0">
                <a:latin typeface="Century Gothic" panose="020B0502020202020204" pitchFamily="34" charset="0"/>
              </a:rPr>
              <a:t>?</a:t>
            </a:r>
          </a:p>
          <a:p>
            <a:pPr lvl="1"/>
            <a:r>
              <a:rPr lang="en-GB" dirty="0" smtClean="0">
                <a:latin typeface="Century Gothic" panose="020B0502020202020204" pitchFamily="34" charset="0"/>
              </a:rPr>
              <a:t>How a child develops </a:t>
            </a:r>
          </a:p>
          <a:p>
            <a:pPr lvl="1"/>
            <a:r>
              <a:rPr lang="en-GB" dirty="0" smtClean="0">
                <a:latin typeface="Century Gothic" panose="020B0502020202020204" pitchFamily="34" charset="0"/>
              </a:rPr>
              <a:t>How to meet the child’s needs</a:t>
            </a:r>
          </a:p>
          <a:p>
            <a:pPr lvl="1"/>
            <a:r>
              <a:rPr lang="en-GB" dirty="0" smtClean="0">
                <a:latin typeface="Century Gothic" panose="020B0502020202020204" pitchFamily="34" charset="0"/>
              </a:rPr>
              <a:t>How to care for the child</a:t>
            </a:r>
            <a:endParaRPr lang="en-GB" dirty="0">
              <a:latin typeface="Century Gothic" panose="020B0502020202020204" pitchFamily="34" charset="0"/>
            </a:endParaRPr>
          </a:p>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080" y="2963294"/>
            <a:ext cx="3038475" cy="361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81820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How will I be assessed?</a:t>
            </a:r>
            <a:endParaRPr lang="en-GB" dirty="0">
              <a:latin typeface="Century Gothic" panose="020B0502020202020204" pitchFamily="34" charset="0"/>
            </a:endParaRPr>
          </a:p>
        </p:txBody>
      </p:sp>
      <p:sp>
        <p:nvSpPr>
          <p:cNvPr id="3" name="Content Placeholder 2"/>
          <p:cNvSpPr>
            <a:spLocks noGrp="1"/>
          </p:cNvSpPr>
          <p:nvPr>
            <p:ph idx="1"/>
          </p:nvPr>
        </p:nvSpPr>
        <p:spPr/>
        <p:txBody>
          <a:bodyPr/>
          <a:lstStyle/>
          <a:p>
            <a:r>
              <a:rPr lang="en-GB" dirty="0" smtClean="0">
                <a:latin typeface="Century Gothic" panose="020B0502020202020204" pitchFamily="34" charset="0"/>
              </a:rPr>
              <a:t>This subjects is assessed 100% by portfolio work.  That means you do not have to sit an exam.  </a:t>
            </a:r>
          </a:p>
          <a:p>
            <a:endParaRPr lang="en-GB" dirty="0">
              <a:latin typeface="Century Gothic" panose="020B0502020202020204" pitchFamily="34" charset="0"/>
            </a:endParaRPr>
          </a:p>
          <a:p>
            <a:r>
              <a:rPr lang="en-GB" dirty="0" smtClean="0">
                <a:latin typeface="Century Gothic" panose="020B0502020202020204" pitchFamily="34" charset="0"/>
              </a:rPr>
              <a:t>You will have to complete 5 portfolio’s over the 2 year course</a:t>
            </a:r>
          </a:p>
          <a:p>
            <a:r>
              <a:rPr lang="en-GB" dirty="0" smtClean="0">
                <a:latin typeface="Century Gothic" panose="020B0502020202020204" pitchFamily="34" charset="0"/>
              </a:rPr>
              <a:t>Some of these will include practical demonstrations and role plays on how to care for a child. </a:t>
            </a:r>
            <a:endParaRPr lang="en-GB" dirty="0">
              <a:latin typeface="Century Gothic" panose="020B0502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453" y="4681538"/>
            <a:ext cx="238918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99975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Who should choose this subject?</a:t>
            </a:r>
            <a:endParaRPr lang="en-GB" dirty="0">
              <a:latin typeface="Century Gothic" panose="020B0502020202020204" pitchFamily="34" charset="0"/>
            </a:endParaRPr>
          </a:p>
        </p:txBody>
      </p:sp>
      <p:sp>
        <p:nvSpPr>
          <p:cNvPr id="3" name="Content Placeholder 2"/>
          <p:cNvSpPr>
            <a:spLocks noGrp="1"/>
          </p:cNvSpPr>
          <p:nvPr>
            <p:ph idx="1"/>
          </p:nvPr>
        </p:nvSpPr>
        <p:spPr>
          <a:xfrm>
            <a:off x="838200" y="1566545"/>
            <a:ext cx="10515600" cy="4351338"/>
          </a:xfrm>
        </p:spPr>
        <p:txBody>
          <a:bodyPr/>
          <a:lstStyle/>
          <a:p>
            <a:r>
              <a:rPr lang="en-GB" dirty="0" smtClean="0">
                <a:latin typeface="Century Gothic" panose="020B0502020202020204" pitchFamily="34" charset="0"/>
              </a:rPr>
              <a:t>Someone who</a:t>
            </a:r>
          </a:p>
          <a:p>
            <a:pPr lvl="1"/>
            <a:r>
              <a:rPr lang="en-GB" dirty="0" smtClean="0">
                <a:latin typeface="Century Gothic" panose="020B0502020202020204" pitchFamily="34" charset="0"/>
              </a:rPr>
              <a:t>Enjoyed Home Economics at KS3</a:t>
            </a:r>
          </a:p>
          <a:p>
            <a:pPr lvl="1"/>
            <a:r>
              <a:rPr lang="en-GB" dirty="0" smtClean="0">
                <a:latin typeface="Century Gothic" panose="020B0502020202020204" pitchFamily="34" charset="0"/>
              </a:rPr>
              <a:t>Has an interest in understanding how to care for a child</a:t>
            </a:r>
          </a:p>
          <a:p>
            <a:pPr lvl="1"/>
            <a:r>
              <a:rPr lang="en-GB" dirty="0" smtClean="0">
                <a:latin typeface="Century Gothic" panose="020B0502020202020204" pitchFamily="34" charset="0"/>
              </a:rPr>
              <a:t>Wants to pursue a career working with children</a:t>
            </a:r>
            <a:endParaRPr lang="en-GB" dirty="0">
              <a:latin typeface="Century Gothic" panose="020B0502020202020204" pitchFamily="34" charset="0"/>
            </a:endParaRPr>
          </a:p>
          <a:p>
            <a:r>
              <a:rPr lang="en-GB" dirty="0" smtClean="0">
                <a:latin typeface="Century Gothic" panose="020B0502020202020204" pitchFamily="34" charset="0"/>
              </a:rPr>
              <a:t> Careers include</a:t>
            </a:r>
          </a:p>
          <a:p>
            <a:pPr marL="0" indent="0">
              <a:buNone/>
            </a:pPr>
            <a:r>
              <a:rPr lang="en-GB" sz="2000" dirty="0" smtClean="0">
                <a:latin typeface="Century Gothic" panose="020B0502020202020204" pitchFamily="34" charset="0"/>
              </a:rPr>
              <a:t>Learning support/	     Working in a day care/</a:t>
            </a:r>
            <a:r>
              <a:rPr lang="en-GB" sz="2000" dirty="0">
                <a:latin typeface="Century Gothic" panose="020B0502020202020204" pitchFamily="34" charset="0"/>
              </a:rPr>
              <a:t> </a:t>
            </a:r>
            <a:r>
              <a:rPr lang="en-GB" sz="2000" dirty="0" smtClean="0">
                <a:latin typeface="Century Gothic" panose="020B0502020202020204" pitchFamily="34" charset="0"/>
              </a:rPr>
              <a:t>   	Health care support worker</a:t>
            </a:r>
          </a:p>
          <a:p>
            <a:pPr marL="0" indent="0">
              <a:buNone/>
            </a:pPr>
            <a:r>
              <a:rPr lang="en-GB" sz="2000" dirty="0" smtClean="0">
                <a:latin typeface="Century Gothic" panose="020B0502020202020204" pitchFamily="34" charset="0"/>
              </a:rPr>
              <a:t>Classroom assistant	      Child minder</a:t>
            </a:r>
            <a:endParaRPr lang="en-GB" sz="2000" dirty="0">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961072" y="4930139"/>
            <a:ext cx="2619375" cy="1743075"/>
          </a:xfrm>
          <a:prstGeom prst="rect">
            <a:avLst/>
          </a:prstGeom>
        </p:spPr>
      </p:pic>
      <p:pic>
        <p:nvPicPr>
          <p:cNvPr id="8" name="Picture 7"/>
          <p:cNvPicPr>
            <a:picLocks noChangeAspect="1"/>
          </p:cNvPicPr>
          <p:nvPr/>
        </p:nvPicPr>
        <p:blipFill>
          <a:blip r:embed="rId4"/>
          <a:stretch>
            <a:fillRect/>
          </a:stretch>
        </p:blipFill>
        <p:spPr>
          <a:xfrm>
            <a:off x="4283392" y="4877751"/>
            <a:ext cx="2466975" cy="1847850"/>
          </a:xfrm>
          <a:prstGeom prst="rect">
            <a:avLst/>
          </a:prstGeom>
        </p:spPr>
      </p:pic>
      <p:pic>
        <p:nvPicPr>
          <p:cNvPr id="9" name="Picture 8"/>
          <p:cNvPicPr>
            <a:picLocks noChangeAspect="1"/>
          </p:cNvPicPr>
          <p:nvPr/>
        </p:nvPicPr>
        <p:blipFill>
          <a:blip r:embed="rId5"/>
          <a:stretch>
            <a:fillRect/>
          </a:stretch>
        </p:blipFill>
        <p:spPr>
          <a:xfrm>
            <a:off x="7623333" y="4724400"/>
            <a:ext cx="3444304" cy="1928810"/>
          </a:xfrm>
          <a:prstGeom prst="rect">
            <a:avLst/>
          </a:prstGeom>
        </p:spPr>
      </p:pic>
    </p:spTree>
    <p:custDataLst>
      <p:tags r:id="rId1"/>
    </p:custDataLst>
    <p:extLst>
      <p:ext uri="{BB962C8B-B14F-4D97-AF65-F5344CB8AC3E}">
        <p14:creationId xmlns:p14="http://schemas.microsoft.com/office/powerpoint/2010/main" val="1789567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Questions you might have…..</a:t>
            </a:r>
            <a:endParaRPr lang="en-GB" dirty="0">
              <a:latin typeface="Century Gothic" panose="020B0502020202020204" pitchFamily="34" charset="0"/>
            </a:endParaRPr>
          </a:p>
        </p:txBody>
      </p:sp>
      <p:sp>
        <p:nvSpPr>
          <p:cNvPr id="3" name="Content Placeholder 2"/>
          <p:cNvSpPr>
            <a:spLocks noGrp="1"/>
          </p:cNvSpPr>
          <p:nvPr>
            <p:ph idx="1"/>
          </p:nvPr>
        </p:nvSpPr>
        <p:spPr>
          <a:xfrm>
            <a:off x="838200" y="1430594"/>
            <a:ext cx="10515600" cy="4820111"/>
          </a:xfrm>
        </p:spPr>
        <p:txBody>
          <a:bodyPr>
            <a:normAutofit fontScale="85000" lnSpcReduction="20000"/>
          </a:bodyPr>
          <a:lstStyle/>
          <a:p>
            <a:r>
              <a:rPr lang="en-GB" b="1" dirty="0" smtClean="0">
                <a:latin typeface="Century Gothic" panose="020B0502020202020204" pitchFamily="34" charset="0"/>
              </a:rPr>
              <a:t>What foods will I cook in Food Nutrition?</a:t>
            </a:r>
          </a:p>
          <a:p>
            <a:pPr marL="0" indent="0">
              <a:buNone/>
            </a:pPr>
            <a:r>
              <a:rPr lang="en-GB" dirty="0" smtClean="0">
                <a:latin typeface="Century Gothic" panose="020B0502020202020204" pitchFamily="34" charset="0"/>
              </a:rPr>
              <a:t>You will have the opportunity to produce a range of meals including Risotto, Chow Mein, Sweet and Sour, Swiss Roll and Sausage rolls</a:t>
            </a:r>
          </a:p>
          <a:p>
            <a:r>
              <a:rPr lang="en-GB" b="1" dirty="0" smtClean="0">
                <a:latin typeface="Century Gothic" panose="020B0502020202020204" pitchFamily="34" charset="0"/>
              </a:rPr>
              <a:t>Is there any cooking in Child Development?</a:t>
            </a:r>
          </a:p>
          <a:p>
            <a:pPr marL="0" indent="0">
              <a:buNone/>
            </a:pPr>
            <a:r>
              <a:rPr lang="en-GB" dirty="0" smtClean="0">
                <a:latin typeface="Century Gothic" panose="020B0502020202020204" pitchFamily="34" charset="0"/>
              </a:rPr>
              <a:t>No </a:t>
            </a:r>
          </a:p>
          <a:p>
            <a:r>
              <a:rPr lang="en-GB" b="1" dirty="0" smtClean="0">
                <a:latin typeface="Century Gothic" panose="020B0502020202020204" pitchFamily="34" charset="0"/>
              </a:rPr>
              <a:t>How much written work will I have to do?</a:t>
            </a:r>
          </a:p>
          <a:p>
            <a:pPr marL="0" indent="0">
              <a:buNone/>
            </a:pPr>
            <a:r>
              <a:rPr lang="en-GB" dirty="0" smtClean="0">
                <a:latin typeface="Century Gothic" panose="020B0502020202020204" pitchFamily="34" charset="0"/>
              </a:rPr>
              <a:t>Like all GCSE’s you will complete a variety of classwork, homework and topic tests in preparation for your GCSE exams. </a:t>
            </a:r>
          </a:p>
          <a:p>
            <a:pPr marL="0" indent="0">
              <a:buNone/>
            </a:pPr>
            <a:r>
              <a:rPr lang="en-GB" dirty="0" smtClean="0">
                <a:latin typeface="Century Gothic" panose="020B0502020202020204" pitchFamily="34" charset="0"/>
              </a:rPr>
              <a:t>The OCN qualifications all the written work completed is what will be used as evidence for your assessment.</a:t>
            </a:r>
          </a:p>
          <a:p>
            <a:r>
              <a:rPr lang="en-GB" b="1" dirty="0" smtClean="0">
                <a:latin typeface="Century Gothic" panose="020B0502020202020204" pitchFamily="34" charset="0"/>
              </a:rPr>
              <a:t>How many GCSE</a:t>
            </a:r>
            <a:r>
              <a:rPr lang="en-GB" b="1" dirty="0">
                <a:latin typeface="Century Gothic" panose="020B0502020202020204" pitchFamily="34" charset="0"/>
              </a:rPr>
              <a:t> </a:t>
            </a:r>
            <a:r>
              <a:rPr lang="en-GB" b="1" dirty="0" smtClean="0">
                <a:latin typeface="Century Gothic" panose="020B0502020202020204" pitchFamily="34" charset="0"/>
              </a:rPr>
              <a:t>grades is each subject worth?</a:t>
            </a:r>
          </a:p>
          <a:p>
            <a:pPr marL="0" indent="0">
              <a:buNone/>
            </a:pPr>
            <a:r>
              <a:rPr lang="en-GB" dirty="0" smtClean="0">
                <a:latin typeface="Century Gothic" panose="020B0502020202020204" pitchFamily="34" charset="0"/>
              </a:rPr>
              <a:t>Both Food Nutrition and Child Development are worth 1 GCSE grade.</a:t>
            </a:r>
          </a:p>
          <a:p>
            <a:pPr marL="0" indent="0">
              <a:buNone/>
            </a:pPr>
            <a:r>
              <a:rPr lang="en-GB" dirty="0" smtClean="0">
                <a:latin typeface="Century Gothic" panose="020B0502020202020204" pitchFamily="34" charset="0"/>
              </a:rPr>
              <a:t>The OCN subjects are an equivalent to a B grade at GCSE</a:t>
            </a:r>
          </a:p>
          <a:p>
            <a:endParaRPr lang="en-GB" dirty="0" smtClean="0"/>
          </a:p>
          <a:p>
            <a:pPr marL="0" indent="0">
              <a:buNone/>
            </a:pP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25" y="141923"/>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812791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1000"/>
                                        <p:tgtEl>
                                          <p:spTgt spid="3">
                                            <p:txEl>
                                              <p:pRg st="8" end="8"/>
                                            </p:txEl>
                                          </p:spTgt>
                                        </p:tgtEl>
                                      </p:cBhvr>
                                    </p:animEffect>
                                    <p:anim calcmode="lin" valueType="num">
                                      <p:cBhvr>
                                        <p:cTn id="6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fade">
                                      <p:cBhvr>
                                        <p:cTn id="65" dur="1000"/>
                                        <p:tgtEl>
                                          <p:spTgt spid="3">
                                            <p:txEl>
                                              <p:pRg st="9" end="9"/>
                                            </p:txEl>
                                          </p:spTgt>
                                        </p:tgtEl>
                                      </p:cBhvr>
                                    </p:animEffect>
                                    <p:anim calcmode="lin" valueType="num">
                                      <p:cBhvr>
                                        <p:cTn id="6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869" y="803255"/>
            <a:ext cx="11474295"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7030A0"/>
                </a:solidFill>
                <a:effectLst/>
              </a:rPr>
              <a:t>The Food and Drink industry is </a:t>
            </a:r>
          </a:p>
          <a:p>
            <a:pPr algn="ctr"/>
            <a:r>
              <a:rPr lang="en-US" sz="5400" b="1" dirty="0" smtClean="0">
                <a:ln w="22225">
                  <a:solidFill>
                    <a:schemeClr val="accent2"/>
                  </a:solidFill>
                  <a:prstDash val="solid"/>
                </a:ln>
                <a:solidFill>
                  <a:srgbClr val="7030A0"/>
                </a:solidFill>
              </a:rPr>
              <a:t>Northern Irelands largest manufacturer</a:t>
            </a:r>
            <a:endParaRPr lang="en-US" sz="5400" b="1" cap="none" spc="0" dirty="0">
              <a:ln w="22225">
                <a:solidFill>
                  <a:schemeClr val="accent2"/>
                </a:solidFill>
                <a:prstDash val="solid"/>
              </a:ln>
              <a:solidFill>
                <a:srgbClr val="7030A0"/>
              </a:solidFill>
              <a:effectLst/>
            </a:endParaRPr>
          </a:p>
        </p:txBody>
      </p:sp>
      <p:sp>
        <p:nvSpPr>
          <p:cNvPr id="2" name="TextBox 1"/>
          <p:cNvSpPr txBox="1"/>
          <p:nvPr/>
        </p:nvSpPr>
        <p:spPr>
          <a:xfrm>
            <a:off x="8976360" y="2665214"/>
            <a:ext cx="2468880" cy="400110"/>
          </a:xfrm>
          <a:prstGeom prst="rect">
            <a:avLst/>
          </a:prstGeom>
          <a:noFill/>
        </p:spPr>
        <p:txBody>
          <a:bodyPr wrap="square" rtlCol="0">
            <a:spAutoFit/>
          </a:bodyPr>
          <a:lstStyle/>
          <a:p>
            <a:r>
              <a:rPr lang="en-GB" sz="2000" dirty="0" smtClean="0">
                <a:latin typeface="Century Gothic" panose="020B0502020202020204" pitchFamily="34" charset="0"/>
              </a:rPr>
              <a:t>Invest NI</a:t>
            </a:r>
            <a:endParaRPr lang="en-GB" sz="2000" dirty="0">
              <a:latin typeface="Century Gothic" panose="020B0502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458" y="3733800"/>
            <a:ext cx="4037116"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984769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331"/>
          <a:stretch/>
        </p:blipFill>
        <p:spPr>
          <a:xfrm>
            <a:off x="0" y="1303408"/>
            <a:ext cx="12192000" cy="2772698"/>
          </a:xfrm>
          <a:prstGeom prst="rect">
            <a:avLst/>
          </a:prstGeom>
        </p:spPr>
      </p:pic>
      <p:sp>
        <p:nvSpPr>
          <p:cNvPr id="5" name="Rectangle 4"/>
          <p:cNvSpPr/>
          <p:nvPr/>
        </p:nvSpPr>
        <p:spPr>
          <a:xfrm>
            <a:off x="2247229" y="1699978"/>
            <a:ext cx="7508383" cy="237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smtClean="0">
                <a:solidFill>
                  <a:srgbClr val="FF0000"/>
                </a:solidFill>
                <a:latin typeface="Berlin Sans FB" panose="020E0602020502020306" pitchFamily="34" charset="0"/>
              </a:rPr>
              <a:t>GCSE Food </a:t>
            </a:r>
          </a:p>
          <a:p>
            <a:pPr algn="ctr"/>
            <a:r>
              <a:rPr lang="en-GB" sz="8000" b="1" dirty="0" smtClean="0">
                <a:solidFill>
                  <a:srgbClr val="FF0000"/>
                </a:solidFill>
                <a:latin typeface="Berlin Sans FB" panose="020E0602020502020306" pitchFamily="34" charset="0"/>
              </a:rPr>
              <a:t>and Nutrition</a:t>
            </a:r>
            <a:endParaRPr lang="en-GB" sz="8000" b="1" dirty="0">
              <a:solidFill>
                <a:srgbClr val="FF0000"/>
              </a:solidFill>
              <a:latin typeface="Berlin Sans FB" panose="020E0602020502020306"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827" b="20376"/>
          <a:stretch/>
        </p:blipFill>
        <p:spPr>
          <a:xfrm>
            <a:off x="987306" y="4236781"/>
            <a:ext cx="4726190" cy="250954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05" t="36809" r="8498" b="4037"/>
          <a:stretch/>
        </p:blipFill>
        <p:spPr>
          <a:xfrm>
            <a:off x="6288966" y="4176470"/>
            <a:ext cx="5004362" cy="257577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2333" b="15052"/>
          <a:stretch/>
        </p:blipFill>
        <p:spPr>
          <a:xfrm>
            <a:off x="3427045" y="228580"/>
            <a:ext cx="2387368" cy="135396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1361" t="13333" r="13145" b="36338"/>
          <a:stretch/>
        </p:blipFill>
        <p:spPr>
          <a:xfrm>
            <a:off x="6096000" y="250451"/>
            <a:ext cx="2413161" cy="1390810"/>
          </a:xfrm>
          <a:prstGeom prst="rect">
            <a:avLst/>
          </a:prstGeom>
        </p:spPr>
      </p:pic>
    </p:spTree>
    <p:extLst>
      <p:ext uri="{BB962C8B-B14F-4D97-AF65-F5344CB8AC3E}">
        <p14:creationId xmlns:p14="http://schemas.microsoft.com/office/powerpoint/2010/main" val="396685520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8" presetClass="emph" presetSubtype="0" fill="hold" grpId="0" nodeType="afterEffect">
                                  <p:stCondLst>
                                    <p:cond delay="0"/>
                                  </p:stCondLst>
                                  <p:childTnLst>
                                    <p:animRot by="21600000">
                                      <p:cBhvr>
                                        <p:cTn id="23" dur="2000" fill="hold"/>
                                        <p:tgtEl>
                                          <p:spTgt spid="5">
                                            <p:bg/>
                                          </p:spTgt>
                                        </p:tgtEl>
                                        <p:attrNameLst>
                                          <p:attrName>r</p:attrName>
                                        </p:attrNameLst>
                                      </p:cBhvr>
                                    </p:animRot>
                                  </p:childTnLst>
                                </p:cTn>
                              </p:par>
                              <p:par>
                                <p:cTn id="24" presetID="8" presetClass="emph" presetSubtype="0" fill="hold" grpId="0" nodeType="withEffect">
                                  <p:stCondLst>
                                    <p:cond delay="0"/>
                                  </p:stCondLst>
                                  <p:childTnLst>
                                    <p:animRot by="21600000">
                                      <p:cBhvr>
                                        <p:cTn id="25" dur="2000" fill="hold"/>
                                        <p:tgtEl>
                                          <p:spTgt spid="5">
                                            <p:txEl>
                                              <p:pRg st="0" end="0"/>
                                            </p:txEl>
                                          </p:spTgt>
                                        </p:tgtEl>
                                        <p:attrNameLst>
                                          <p:attrName>r</p:attrName>
                                        </p:attrNameLst>
                                      </p:cBhvr>
                                    </p:animRot>
                                  </p:childTnLst>
                                </p:cTn>
                              </p:par>
                              <p:par>
                                <p:cTn id="26" presetID="8" presetClass="emph" presetSubtype="0" fill="hold" grpId="0" nodeType="withEffect">
                                  <p:stCondLst>
                                    <p:cond delay="0"/>
                                  </p:stCondLst>
                                  <p:childTnLst>
                                    <p:animRot by="21600000">
                                      <p:cBhvr>
                                        <p:cTn id="27" dur="2000" fill="hold"/>
                                        <p:tgtEl>
                                          <p:spTgt spid="5">
                                            <p:txEl>
                                              <p:pRg st="1" end="1"/>
                                            </p:txEl>
                                          </p:spTgt>
                                        </p:tgtEl>
                                        <p:attrNameLst>
                                          <p:attrName>r</p:attrName>
                                        </p:attrNameLst>
                                      </p:cBhvr>
                                    </p:animRot>
                                  </p:childTnLst>
                                </p:cTn>
                              </p:par>
                              <p:par>
                                <p:cTn id="28" presetID="8" presetClass="emph" presetSubtype="0" fill="hold" nodeType="withEffect">
                                  <p:stCondLst>
                                    <p:cond delay="0"/>
                                  </p:stCondLst>
                                  <p:childTnLst>
                                    <p:animRot by="21600000">
                                      <p:cBhvr>
                                        <p:cTn id="2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459" y="833735"/>
            <a:ext cx="10081094"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7030A0"/>
                </a:solidFill>
                <a:effectLst/>
              </a:rPr>
              <a:t>If you have any questions…</a:t>
            </a:r>
          </a:p>
          <a:p>
            <a:pPr algn="ctr"/>
            <a:r>
              <a:rPr lang="en-US" sz="5400" b="1" dirty="0" smtClean="0">
                <a:ln w="22225">
                  <a:solidFill>
                    <a:schemeClr val="accent2"/>
                  </a:solidFill>
                  <a:prstDash val="solid"/>
                </a:ln>
                <a:solidFill>
                  <a:srgbClr val="7030A0"/>
                </a:solidFill>
              </a:rPr>
              <a:t>Ask your Home Economics teacher</a:t>
            </a:r>
            <a:endParaRPr lang="en-US" sz="5400" b="1" cap="none" spc="0" dirty="0">
              <a:ln w="22225">
                <a:solidFill>
                  <a:schemeClr val="accent2"/>
                </a:solidFill>
                <a:prstDash val="solid"/>
              </a:ln>
              <a:solidFill>
                <a:srgbClr val="7030A0"/>
              </a:solidFill>
              <a:effectLst/>
            </a:endParaRPr>
          </a:p>
        </p:txBody>
      </p:sp>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41921" y="3247274"/>
            <a:ext cx="3572828" cy="28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135917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31" y="39612"/>
            <a:ext cx="10515600" cy="1325563"/>
          </a:xfrm>
        </p:spPr>
        <p:txBody>
          <a:bodyPr>
            <a:normAutofit/>
          </a:bodyPr>
          <a:lstStyle/>
          <a:p>
            <a:r>
              <a:rPr lang="en-GB" sz="4000" b="1" u="sng" dirty="0">
                <a:latin typeface="Century Gothic" panose="020B0502020202020204" pitchFamily="34" charset="0"/>
              </a:rPr>
              <a:t>What will I learn about?</a:t>
            </a:r>
          </a:p>
        </p:txBody>
      </p:sp>
      <p:sp>
        <p:nvSpPr>
          <p:cNvPr id="4" name="Content Placeholder 3"/>
          <p:cNvSpPr>
            <a:spLocks noGrp="1"/>
          </p:cNvSpPr>
          <p:nvPr>
            <p:ph idx="1"/>
          </p:nvPr>
        </p:nvSpPr>
        <p:spPr>
          <a:xfrm>
            <a:off x="69581" y="1151130"/>
            <a:ext cx="11671964" cy="4973382"/>
          </a:xfrm>
        </p:spPr>
        <p:txBody>
          <a:bodyPr>
            <a:normAutofit/>
          </a:bodyPr>
          <a:lstStyle/>
          <a:p>
            <a:r>
              <a:rPr lang="en-GB" dirty="0">
                <a:latin typeface="Century Gothic" panose="020B0502020202020204" pitchFamily="34" charset="0"/>
              </a:rPr>
              <a:t>Food and Nutrition encourages students to develop knowledge and understanding of the science behind food. </a:t>
            </a:r>
            <a:endParaRPr lang="en-GB" dirty="0" smtClean="0">
              <a:latin typeface="Century Gothic" panose="020B0502020202020204" pitchFamily="34" charset="0"/>
            </a:endParaRPr>
          </a:p>
        </p:txBody>
      </p:sp>
      <p:pic>
        <p:nvPicPr>
          <p:cNvPr id="5" name="Picture 4" descr="W:\Home Economics\Food and Nutrition\Pictures\Fri\20200117_122803_resized.jpg"/>
          <p:cNvPicPr/>
          <p:nvPr/>
        </p:nvPicPr>
        <p:blipFill rotWithShape="1">
          <a:blip r:embed="rId3">
            <a:extLst>
              <a:ext uri="{28A0092B-C50C-407E-A947-70E740481C1C}">
                <a14:useLocalDpi xmlns:a14="http://schemas.microsoft.com/office/drawing/2010/main" val="0"/>
              </a:ext>
            </a:extLst>
          </a:blip>
          <a:srcRect l="1858" t="37075" r="3581" b="3806"/>
          <a:stretch/>
        </p:blipFill>
        <p:spPr bwMode="auto">
          <a:xfrm>
            <a:off x="8171679" y="2045113"/>
            <a:ext cx="3902296" cy="2280153"/>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6618" b="26133"/>
          <a:stretch/>
        </p:blipFill>
        <p:spPr>
          <a:xfrm>
            <a:off x="9337207" y="155152"/>
            <a:ext cx="2653047" cy="940159"/>
          </a:xfrm>
          <a:prstGeom prst="rect">
            <a:avLst/>
          </a:prstGeom>
        </p:spPr>
      </p:pic>
      <p:sp>
        <p:nvSpPr>
          <p:cNvPr id="6" name="5-Point Star 5"/>
          <p:cNvSpPr/>
          <p:nvPr/>
        </p:nvSpPr>
        <p:spPr>
          <a:xfrm>
            <a:off x="147870" y="2145122"/>
            <a:ext cx="2803616" cy="2053389"/>
          </a:xfrm>
          <a:prstGeom prst="star5">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Food Safety</a:t>
            </a:r>
            <a:endParaRPr lang="en-GB" sz="2800" dirty="0">
              <a:solidFill>
                <a:schemeClr val="tx1"/>
              </a:solidFill>
            </a:endParaRPr>
          </a:p>
        </p:txBody>
      </p:sp>
      <p:sp>
        <p:nvSpPr>
          <p:cNvPr id="8" name="Oval 7"/>
          <p:cNvSpPr/>
          <p:nvPr/>
        </p:nvSpPr>
        <p:spPr>
          <a:xfrm>
            <a:off x="3196075" y="2251880"/>
            <a:ext cx="2089430" cy="1203158"/>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Macro Nutrients</a:t>
            </a:r>
            <a:endParaRPr lang="en-GB" sz="2400" dirty="0">
              <a:solidFill>
                <a:schemeClr val="tx1"/>
              </a:solidFill>
            </a:endParaRPr>
          </a:p>
        </p:txBody>
      </p:sp>
      <p:sp>
        <p:nvSpPr>
          <p:cNvPr id="9" name="Oval 8"/>
          <p:cNvSpPr/>
          <p:nvPr/>
        </p:nvSpPr>
        <p:spPr>
          <a:xfrm>
            <a:off x="455065" y="5491477"/>
            <a:ext cx="2189747" cy="120315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Micro Nutrients</a:t>
            </a:r>
            <a:endParaRPr lang="en-GB" sz="2400" dirty="0">
              <a:solidFill>
                <a:schemeClr val="tx1"/>
              </a:solidFill>
            </a:endParaRPr>
          </a:p>
        </p:txBody>
      </p:sp>
      <p:sp>
        <p:nvSpPr>
          <p:cNvPr id="10" name="Flowchart: Data 9"/>
          <p:cNvSpPr/>
          <p:nvPr/>
        </p:nvSpPr>
        <p:spPr>
          <a:xfrm>
            <a:off x="5029198" y="2569440"/>
            <a:ext cx="3015917" cy="1674813"/>
          </a:xfrm>
          <a:prstGeom prst="flowChartInputOutpu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Food Processing and Preservation</a:t>
            </a:r>
            <a:endParaRPr lang="en-GB" sz="2400" dirty="0">
              <a:solidFill>
                <a:schemeClr val="tx1"/>
              </a:solidFill>
            </a:endParaRPr>
          </a:p>
        </p:txBody>
      </p:sp>
      <p:sp>
        <p:nvSpPr>
          <p:cNvPr id="11" name="Hexagon 10"/>
          <p:cNvSpPr/>
          <p:nvPr/>
        </p:nvSpPr>
        <p:spPr>
          <a:xfrm>
            <a:off x="3084832" y="5178278"/>
            <a:ext cx="2614864" cy="1138990"/>
          </a:xfrm>
          <a:prstGeom prst="hexagon">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Food Provenance</a:t>
            </a:r>
            <a:endParaRPr lang="en-GB" sz="2800" dirty="0">
              <a:solidFill>
                <a:schemeClr val="tx1"/>
              </a:solidFill>
            </a:endParaRPr>
          </a:p>
        </p:txBody>
      </p:sp>
      <p:sp>
        <p:nvSpPr>
          <p:cNvPr id="12" name="Flowchart: Punched Tape 11"/>
          <p:cNvSpPr/>
          <p:nvPr/>
        </p:nvSpPr>
        <p:spPr>
          <a:xfrm>
            <a:off x="6027857" y="4672357"/>
            <a:ext cx="6077768" cy="2150238"/>
          </a:xfrm>
          <a:prstGeom prst="flowChartPunchedTap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You will also have the chance to develop practical skills in food preparation, cooking and presentation</a:t>
            </a:r>
            <a:r>
              <a:rPr lang="en-GB" sz="2400" dirty="0" smtClean="0">
                <a:solidFill>
                  <a:schemeClr val="tx1"/>
                </a:solidFill>
                <a:latin typeface="Century Gothic" panose="020B0502020202020204" pitchFamily="34" charset="0"/>
              </a:rPr>
              <a:t>.</a:t>
            </a:r>
            <a:endParaRPr lang="en-GB" sz="2400" dirty="0">
              <a:solidFill>
                <a:schemeClr val="tx1"/>
              </a:solidFill>
              <a:latin typeface="Century Gothic" panose="020B0502020202020204" pitchFamily="34" charset="0"/>
            </a:endParaRPr>
          </a:p>
        </p:txBody>
      </p:sp>
      <p:sp>
        <p:nvSpPr>
          <p:cNvPr id="13" name="Flowchart: Terminator 12"/>
          <p:cNvSpPr/>
          <p:nvPr/>
        </p:nvSpPr>
        <p:spPr>
          <a:xfrm rot="21201151">
            <a:off x="1070392" y="4302215"/>
            <a:ext cx="3545306" cy="740283"/>
          </a:xfrm>
          <a:prstGeom prst="flowChartTerminator">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Government nutritional </a:t>
            </a:r>
            <a:r>
              <a:rPr lang="en-GB" sz="2400" dirty="0" smtClean="0">
                <a:solidFill>
                  <a:schemeClr val="tx1"/>
                </a:solidFill>
                <a:latin typeface="Century Gothic" panose="020B0502020202020204" pitchFamily="34" charset="0"/>
              </a:rPr>
              <a:t>guidelines</a:t>
            </a:r>
            <a:endParaRPr lang="en-GB"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01054430"/>
      </p:ext>
    </p:extLst>
  </p:cSld>
  <p:clrMapOvr>
    <a:masterClrMapping/>
  </p:clrMapOvr>
  <mc:AlternateContent xmlns:mc="http://schemas.openxmlformats.org/markup-compatibility/2006" xmlns:p14="http://schemas.microsoft.com/office/powerpoint/2010/main">
    <mc:Choice Requires="p14">
      <p:transition spd="slow" p14:dur="95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475458"/>
            <a:ext cx="10515600" cy="1325563"/>
          </a:xfrm>
        </p:spPr>
        <p:txBody>
          <a:bodyPr/>
          <a:lstStyle/>
          <a:p>
            <a:r>
              <a:rPr lang="en-GB" b="1" u="sng" dirty="0"/>
              <a:t>Assessment breakdown…</a:t>
            </a:r>
          </a:p>
        </p:txBody>
      </p:sp>
      <p:pic>
        <p:nvPicPr>
          <p:cNvPr id="4" name="Content Placeholder 3"/>
          <p:cNvPicPr>
            <a:picLocks noGrp="1" noChangeAspect="1"/>
          </p:cNvPicPr>
          <p:nvPr>
            <p:ph idx="1"/>
          </p:nvPr>
        </p:nvPicPr>
        <p:blipFill>
          <a:blip r:embed="rId2"/>
          <a:stretch>
            <a:fillRect/>
          </a:stretch>
        </p:blipFill>
        <p:spPr>
          <a:xfrm>
            <a:off x="44116" y="2553340"/>
            <a:ext cx="11933369" cy="3719123"/>
          </a:xfrm>
          <a:prstGeom prst="rect">
            <a:avLst/>
          </a:prstGeom>
        </p:spPr>
      </p:pic>
      <p:pic>
        <p:nvPicPr>
          <p:cNvPr id="102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212" y="429492"/>
            <a:ext cx="2690858" cy="114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5724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19" y="441069"/>
            <a:ext cx="11484077" cy="1325563"/>
          </a:xfrm>
        </p:spPr>
        <p:txBody>
          <a:bodyPr>
            <a:normAutofit/>
          </a:bodyPr>
          <a:lstStyle/>
          <a:p>
            <a:r>
              <a:rPr lang="en-GB" sz="4000" u="sng" dirty="0">
                <a:latin typeface="Century Gothic" panose="020B0502020202020204" pitchFamily="34" charset="0"/>
                <a:ea typeface="Times New Roman" panose="02020603050405020304" pitchFamily="18" charset="0"/>
                <a:cs typeface="Times New Roman" panose="02020603050405020304" pitchFamily="18" charset="0"/>
              </a:rPr>
              <a:t>Who should consider choosing </a:t>
            </a:r>
            <a:r>
              <a:rPr lang="en-GB" sz="4000" u="sng" dirty="0" smtClean="0">
                <a:latin typeface="Century Gothic" panose="020B0502020202020204" pitchFamily="34" charset="0"/>
                <a:ea typeface="Times New Roman" panose="02020603050405020304" pitchFamily="18" charset="0"/>
                <a:cs typeface="Times New Roman" panose="02020603050405020304" pitchFamily="18" charset="0"/>
              </a:rPr>
              <a:t/>
            </a:r>
            <a:br>
              <a:rPr lang="en-GB" sz="4000" u="sng" dirty="0" smtClean="0">
                <a:latin typeface="Century Gothic" panose="020B0502020202020204" pitchFamily="34" charset="0"/>
                <a:ea typeface="Times New Roman" panose="02020603050405020304" pitchFamily="18" charset="0"/>
                <a:cs typeface="Times New Roman" panose="02020603050405020304" pitchFamily="18" charset="0"/>
              </a:rPr>
            </a:br>
            <a:r>
              <a:rPr lang="en-GB" sz="4000" u="sng" dirty="0" smtClean="0">
                <a:latin typeface="Century Gothic" panose="020B0502020202020204" pitchFamily="34" charset="0"/>
                <a:ea typeface="Times New Roman" panose="02020603050405020304" pitchFamily="18" charset="0"/>
                <a:cs typeface="Times New Roman" panose="02020603050405020304" pitchFamily="18" charset="0"/>
              </a:rPr>
              <a:t>this </a:t>
            </a:r>
            <a:r>
              <a:rPr lang="en-GB" sz="4000" u="sng" dirty="0">
                <a:latin typeface="Century Gothic" panose="020B0502020202020204" pitchFamily="34" charset="0"/>
                <a:ea typeface="Times New Roman" panose="02020603050405020304" pitchFamily="18" charset="0"/>
                <a:cs typeface="Times New Roman" panose="02020603050405020304" pitchFamily="18" charset="0"/>
              </a:rPr>
              <a:t>subject</a:t>
            </a:r>
            <a:r>
              <a:rPr lang="en-GB" sz="4000" u="sng" dirty="0" smtClean="0">
                <a:latin typeface="Century Gothic" panose="020B0502020202020204" pitchFamily="34" charset="0"/>
                <a:ea typeface="Times New Roman" panose="02020603050405020304" pitchFamily="18" charset="0"/>
                <a:cs typeface="Times New Roman" panose="02020603050405020304" pitchFamily="18" charset="0"/>
              </a:rPr>
              <a:t>?</a:t>
            </a:r>
            <a:endParaRPr lang="en-GB" sz="4000" dirty="0">
              <a:latin typeface="Century Gothic" panose="020B0502020202020204" pitchFamily="34" charset="0"/>
            </a:endParaRPr>
          </a:p>
        </p:txBody>
      </p:sp>
      <p:sp>
        <p:nvSpPr>
          <p:cNvPr id="3" name="Content Placeholder 2"/>
          <p:cNvSpPr>
            <a:spLocks noGrp="1"/>
          </p:cNvSpPr>
          <p:nvPr>
            <p:ph idx="1"/>
          </p:nvPr>
        </p:nvSpPr>
        <p:spPr>
          <a:xfrm>
            <a:off x="204019" y="3003967"/>
            <a:ext cx="11796251" cy="4351338"/>
          </a:xfrm>
        </p:spPr>
        <p:txBody>
          <a:bodyPr>
            <a:normAutofit/>
          </a:bodyPr>
          <a:lstStyle/>
          <a:p>
            <a:pPr marL="342900" lvl="0" indent="-342900">
              <a:lnSpc>
                <a:spcPct val="107000"/>
              </a:lnSpc>
              <a:spcAft>
                <a:spcPts val="800"/>
              </a:spcAft>
              <a:buFont typeface="Symbol" panose="05050102010706020507" pitchFamily="18" charset="2"/>
              <a:buChar char=""/>
            </a:pPr>
            <a:r>
              <a:rPr lang="en-GB" dirty="0" smtClean="0">
                <a:latin typeface="Century Gothic" panose="020B0502020202020204" pitchFamily="34" charset="0"/>
                <a:ea typeface="Times New Roman" panose="02020603050405020304" pitchFamily="18" charset="0"/>
                <a:cs typeface="Times New Roman" panose="02020603050405020304" pitchFamily="18" charset="0"/>
              </a:rPr>
              <a:t>Those </a:t>
            </a:r>
            <a:r>
              <a:rPr lang="en-GB" dirty="0">
                <a:latin typeface="Century Gothic" panose="020B0502020202020204" pitchFamily="34" charset="0"/>
                <a:ea typeface="Times New Roman" panose="02020603050405020304" pitchFamily="18" charset="0"/>
                <a:cs typeface="Times New Roman" panose="02020603050405020304" pitchFamily="18" charset="0"/>
              </a:rPr>
              <a:t>who enjoyed Home Economics and Science at Key Stage Three.  </a:t>
            </a:r>
          </a:p>
          <a:p>
            <a:pPr marL="342900" lvl="0" indent="-342900">
              <a:lnSpc>
                <a:spcPct val="107000"/>
              </a:lnSpc>
              <a:spcAft>
                <a:spcPts val="800"/>
              </a:spcAft>
              <a:buFont typeface="Symbol" panose="05050102010706020507" pitchFamily="18" charset="2"/>
              <a:buChar char=""/>
            </a:pPr>
            <a:r>
              <a:rPr lang="en-GB" dirty="0">
                <a:latin typeface="Century Gothic" panose="020B0502020202020204" pitchFamily="34" charset="0"/>
              </a:rPr>
              <a:t>Those interested in health issues associated with dietary and lifestyle choices, the factors affecting how we buy food, what we buy, what we waste and planning meals for people with specific nutritional and dietary needs.</a:t>
            </a:r>
          </a:p>
          <a:p>
            <a:pPr marL="342900" lvl="0" indent="-342900">
              <a:lnSpc>
                <a:spcPct val="107000"/>
              </a:lnSpc>
              <a:spcAft>
                <a:spcPts val="800"/>
              </a:spcAft>
              <a:buFont typeface="Symbol" panose="05050102010706020507" pitchFamily="18" charset="2"/>
              <a:buChar char=""/>
            </a:pPr>
            <a:r>
              <a:rPr lang="en-GB" dirty="0">
                <a:latin typeface="Century Gothic" panose="020B0502020202020204" pitchFamily="34" charset="0"/>
              </a:rPr>
              <a:t>Those with a high level of practical food preparation skills.  </a:t>
            </a:r>
          </a:p>
        </p:txBody>
      </p:sp>
      <p:sp>
        <p:nvSpPr>
          <p:cNvPr id="4" name="AutoShape 2" descr="Could schools benefit from a home economics class? – The Lancer Link"/>
          <p:cNvSpPr>
            <a:spLocks noChangeAspect="1" noChangeArrowheads="1"/>
          </p:cNvSpPr>
          <p:nvPr/>
        </p:nvSpPr>
        <p:spPr bwMode="auto">
          <a:xfrm>
            <a:off x="63500" y="-136525"/>
            <a:ext cx="2600325"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9572625" y="0"/>
            <a:ext cx="2619375" cy="1743075"/>
          </a:xfrm>
          <a:prstGeom prst="rect">
            <a:avLst/>
          </a:prstGeom>
        </p:spPr>
      </p:pic>
      <p:sp>
        <p:nvSpPr>
          <p:cNvPr id="6" name="AutoShape 4" descr="Scary Food Science - Experience Life"/>
          <p:cNvSpPr>
            <a:spLocks noChangeAspect="1" noChangeArrowheads="1"/>
          </p:cNvSpPr>
          <p:nvPr/>
        </p:nvSpPr>
        <p:spPr bwMode="auto">
          <a:xfrm>
            <a:off x="63500" y="-136525"/>
            <a:ext cx="2857500" cy="1609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6644866" y="1130874"/>
            <a:ext cx="2857500" cy="1600200"/>
          </a:xfrm>
          <a:prstGeom prst="rect">
            <a:avLst/>
          </a:prstGeom>
        </p:spPr>
      </p:pic>
    </p:spTree>
    <p:extLst>
      <p:ext uri="{BB962C8B-B14F-4D97-AF65-F5344CB8AC3E}">
        <p14:creationId xmlns:p14="http://schemas.microsoft.com/office/powerpoint/2010/main" val="1675107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58350" y="1731249"/>
            <a:ext cx="2533650" cy="1809750"/>
          </a:xfrm>
          <a:prstGeom prst="rect">
            <a:avLst/>
          </a:prstGeom>
        </p:spPr>
      </p:pic>
      <p:pic>
        <p:nvPicPr>
          <p:cNvPr id="4" name="Picture 3"/>
          <p:cNvPicPr>
            <a:picLocks noChangeAspect="1"/>
          </p:cNvPicPr>
          <p:nvPr/>
        </p:nvPicPr>
        <p:blipFill>
          <a:blip r:embed="rId3"/>
          <a:stretch>
            <a:fillRect/>
          </a:stretch>
        </p:blipFill>
        <p:spPr>
          <a:xfrm>
            <a:off x="404887" y="3130490"/>
            <a:ext cx="3156155" cy="3133442"/>
          </a:xfrm>
          <a:prstGeom prst="rect">
            <a:avLst/>
          </a:prstGeom>
        </p:spPr>
      </p:pic>
      <p:sp>
        <p:nvSpPr>
          <p:cNvPr id="5" name="Rectangle 4"/>
          <p:cNvSpPr/>
          <p:nvPr/>
        </p:nvSpPr>
        <p:spPr>
          <a:xfrm>
            <a:off x="390157" y="830888"/>
            <a:ext cx="2861187" cy="1446550"/>
          </a:xfrm>
          <a:prstGeom prst="rect">
            <a:avLst/>
          </a:prstGeom>
        </p:spPr>
        <p:txBody>
          <a:bodyPr wrap="square">
            <a:spAutoFit/>
          </a:bodyPr>
          <a:lstStyle/>
          <a:p>
            <a:pPr algn="ctr"/>
            <a:r>
              <a:rPr lang="en-GB" sz="4400" b="1" u="sng" dirty="0" smtClean="0">
                <a:latin typeface="Berlin Sans FB" panose="020E0602020502020306" pitchFamily="34" charset="0"/>
              </a:rPr>
              <a:t>Career Options:</a:t>
            </a:r>
            <a:endParaRPr lang="en-GB" sz="4400" b="1" u="sng" dirty="0">
              <a:latin typeface="Berlin Sans FB" panose="020E0602020502020306" pitchFamily="34" charset="0"/>
            </a:endParaRPr>
          </a:p>
        </p:txBody>
      </p:sp>
      <p:sp>
        <p:nvSpPr>
          <p:cNvPr id="6" name="Rectangle 5"/>
          <p:cNvSpPr/>
          <p:nvPr/>
        </p:nvSpPr>
        <p:spPr>
          <a:xfrm>
            <a:off x="3418338" y="1118855"/>
            <a:ext cx="4484236" cy="4645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Teacher</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Nurse</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Dietitian</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Chef</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Environmental </a:t>
            </a: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Health </a:t>
            </a:r>
            <a:r>
              <a:rPr lang="en-GB" sz="2800"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officer</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512445" indent="-285750">
              <a:lnSpc>
                <a:spcPct val="150000"/>
              </a:lnSpc>
              <a:spcAft>
                <a:spcPts val="0"/>
              </a:spcAft>
              <a:buFont typeface="Arial" panose="020B0604020202020204" pitchFamily="34" charset="0"/>
              <a:buChar char="•"/>
            </a:pPr>
            <a:r>
              <a:rPr lang="en-GB" sz="2800" dirty="0" smtClean="0">
                <a:ln>
                  <a:noFill/>
                </a:ln>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Product Development</a:t>
            </a: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AutoShape 2" descr="Why is home economics not taught in schools anymore? | Fox Business"/>
          <p:cNvSpPr>
            <a:spLocks noChangeAspect="1" noChangeArrowheads="1"/>
          </p:cNvSpPr>
          <p:nvPr/>
        </p:nvSpPr>
        <p:spPr bwMode="auto">
          <a:xfrm>
            <a:off x="3852661" y="-597113"/>
            <a:ext cx="2857500" cy="1609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4"/>
          <a:stretch>
            <a:fillRect/>
          </a:stretch>
        </p:blipFill>
        <p:spPr>
          <a:xfrm>
            <a:off x="7242975" y="125398"/>
            <a:ext cx="3295786" cy="1845640"/>
          </a:xfrm>
          <a:prstGeom prst="rect">
            <a:avLst/>
          </a:prstGeom>
        </p:spPr>
      </p:pic>
      <p:sp>
        <p:nvSpPr>
          <p:cNvPr id="7" name="AutoShape 4" descr="What a nurse really wants from onboarding - Click Boarding"/>
          <p:cNvSpPr>
            <a:spLocks noChangeAspect="1" noChangeArrowheads="1"/>
          </p:cNvSpPr>
          <p:nvPr/>
        </p:nvSpPr>
        <p:spPr bwMode="auto">
          <a:xfrm>
            <a:off x="63500" y="-136525"/>
            <a:ext cx="24098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5"/>
          <a:stretch>
            <a:fillRect/>
          </a:stretch>
        </p:blipFill>
        <p:spPr>
          <a:xfrm>
            <a:off x="7866711" y="2329513"/>
            <a:ext cx="2404329" cy="1601954"/>
          </a:xfrm>
          <a:prstGeom prst="rect">
            <a:avLst/>
          </a:prstGeom>
        </p:spPr>
      </p:pic>
      <p:sp>
        <p:nvSpPr>
          <p:cNvPr id="10" name="AutoShape 6" descr="A Question of Titles | HTN"/>
          <p:cNvSpPr>
            <a:spLocks noChangeAspect="1" noChangeArrowheads="1"/>
          </p:cNvSpPr>
          <p:nvPr/>
        </p:nvSpPr>
        <p:spPr bwMode="auto">
          <a:xfrm>
            <a:off x="63500" y="-136525"/>
            <a:ext cx="2762250" cy="166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6"/>
          <a:stretch>
            <a:fillRect/>
          </a:stretch>
        </p:blipFill>
        <p:spPr>
          <a:xfrm>
            <a:off x="9193119" y="4107247"/>
            <a:ext cx="2762250" cy="1657350"/>
          </a:xfrm>
          <a:prstGeom prst="rect">
            <a:avLst/>
          </a:prstGeom>
        </p:spPr>
      </p:pic>
      <p:pic>
        <p:nvPicPr>
          <p:cNvPr id="12" name="Picture 11"/>
          <p:cNvPicPr>
            <a:picLocks noChangeAspect="1"/>
          </p:cNvPicPr>
          <p:nvPr/>
        </p:nvPicPr>
        <p:blipFill>
          <a:blip r:embed="rId7"/>
          <a:stretch>
            <a:fillRect/>
          </a:stretch>
        </p:blipFill>
        <p:spPr>
          <a:xfrm>
            <a:off x="7060280" y="5068122"/>
            <a:ext cx="2619375" cy="1743075"/>
          </a:xfrm>
          <a:prstGeom prst="rect">
            <a:avLst/>
          </a:prstGeom>
        </p:spPr>
      </p:pic>
    </p:spTree>
    <p:extLst>
      <p:ext uri="{BB962C8B-B14F-4D97-AF65-F5344CB8AC3E}">
        <p14:creationId xmlns:p14="http://schemas.microsoft.com/office/powerpoint/2010/main" val="1455895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958" y="544847"/>
            <a:ext cx="9144000" cy="2387600"/>
          </a:xfrm>
        </p:spPr>
        <p:txBody>
          <a:bodyPr>
            <a:normAutofit/>
          </a:bodyPr>
          <a:lstStyle/>
          <a:p>
            <a:r>
              <a:rPr lang="en-GB" sz="7200" dirty="0" smtClean="0">
                <a:solidFill>
                  <a:srgbClr val="FF0000"/>
                </a:solidFill>
                <a:latin typeface="Berlin Sans FB" panose="020E0602020502020306" pitchFamily="34" charset="0"/>
              </a:rPr>
              <a:t>GCSE Child Development </a:t>
            </a:r>
            <a:endParaRPr lang="en-GB" sz="7200" dirty="0">
              <a:solidFill>
                <a:srgbClr val="FF0000"/>
              </a:solidFill>
              <a:latin typeface="Berlin Sans FB" panose="020E0602020502020306" pitchFamily="34" charset="0"/>
            </a:endParaRPr>
          </a:p>
        </p:txBody>
      </p:sp>
      <p:pic>
        <p:nvPicPr>
          <p:cNvPr id="4" name="Picture 4" descr="Baby Growth Development Stock Illustrations – 3,500 Baby Growth Development  Stock Illustrations, Vectors &amp; Clipart - Dreamsti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759"/>
          <a:stretch/>
        </p:blipFill>
        <p:spPr bwMode="auto">
          <a:xfrm>
            <a:off x="3365753" y="3168901"/>
            <a:ext cx="5871421" cy="23599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95588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3834"/>
            <a:ext cx="10515600" cy="1325563"/>
          </a:xfrm>
        </p:spPr>
        <p:txBody>
          <a:bodyPr/>
          <a:lstStyle/>
          <a:p>
            <a:r>
              <a:rPr lang="en-GB" b="1" u="sng" dirty="0" smtClean="0">
                <a:latin typeface="Century Gothic" panose="020B0502020202020204" pitchFamily="34" charset="0"/>
              </a:rPr>
              <a:t>What will I learn about?</a:t>
            </a:r>
            <a:endParaRPr lang="en-GB" b="1" u="sng" dirty="0">
              <a:latin typeface="Century Gothic" panose="020B0502020202020204" pitchFamily="34" charset="0"/>
            </a:endParaRPr>
          </a:p>
        </p:txBody>
      </p:sp>
      <p:sp>
        <p:nvSpPr>
          <p:cNvPr id="5" name="AutoShape 8" descr="Pregnancy Cartoon 2362*2362 transprent Png Free Download - Text, Shoe,  Logo.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Cloud 14"/>
          <p:cNvSpPr/>
          <p:nvPr/>
        </p:nvSpPr>
        <p:spPr>
          <a:xfrm>
            <a:off x="-103837" y="1221351"/>
            <a:ext cx="4960620" cy="3805299"/>
          </a:xfrm>
          <a:prstGeom prst="cloud">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Reproduction, pregnancy and the </a:t>
            </a:r>
            <a:r>
              <a:rPr lang="en-GB" sz="3200" dirty="0" err="1" smtClean="0">
                <a:solidFill>
                  <a:schemeClr val="tx1"/>
                </a:solidFill>
                <a:latin typeface="Century Gothic" panose="020B0502020202020204" pitchFamily="34" charset="0"/>
              </a:rPr>
              <a:t>newborn</a:t>
            </a:r>
            <a:r>
              <a:rPr lang="en-GB" sz="3200" dirty="0" smtClean="0">
                <a:solidFill>
                  <a:schemeClr val="tx1"/>
                </a:solidFill>
                <a:latin typeface="Century Gothic" panose="020B0502020202020204" pitchFamily="34" charset="0"/>
              </a:rPr>
              <a:t> baby </a:t>
            </a:r>
            <a:endParaRPr lang="en-GB" sz="3200" dirty="0">
              <a:solidFill>
                <a:schemeClr val="tx1"/>
              </a:solidFill>
              <a:latin typeface="Century Gothic" panose="020B0502020202020204" pitchFamily="34" charset="0"/>
            </a:endParaRPr>
          </a:p>
        </p:txBody>
      </p:sp>
      <p:sp>
        <p:nvSpPr>
          <p:cNvPr id="9" name="Cloud 8"/>
          <p:cNvSpPr/>
          <p:nvPr/>
        </p:nvSpPr>
        <p:spPr>
          <a:xfrm>
            <a:off x="3588762" y="2372742"/>
            <a:ext cx="4960620" cy="3805299"/>
          </a:xfrm>
          <a:prstGeom prst="cloud">
            <a:avLst/>
          </a:prstGeom>
          <a:solidFill>
            <a:schemeClr val="bg1"/>
          </a:solid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The responsibilities involved in parenting and other family roles</a:t>
            </a:r>
          </a:p>
        </p:txBody>
      </p:sp>
      <p:sp>
        <p:nvSpPr>
          <p:cNvPr id="11" name="Cloud 10"/>
          <p:cNvSpPr/>
          <p:nvPr/>
        </p:nvSpPr>
        <p:spPr>
          <a:xfrm>
            <a:off x="7489493" y="1133826"/>
            <a:ext cx="4960620" cy="3805299"/>
          </a:xfrm>
          <a:prstGeom prst="cloud">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The</a:t>
            </a:r>
            <a:r>
              <a:rPr lang="en-GB" sz="3600" dirty="0">
                <a:latin typeface="Century Gothic" panose="020B0502020202020204" pitchFamily="34" charset="0"/>
              </a:rPr>
              <a:t> </a:t>
            </a:r>
            <a:r>
              <a:rPr lang="en-GB" sz="2800" dirty="0">
                <a:solidFill>
                  <a:schemeClr val="tx1"/>
                </a:solidFill>
                <a:latin typeface="Century Gothic" panose="020B0502020202020204" pitchFamily="34" charset="0"/>
              </a:rPr>
              <a:t>development of small children including their dietary, health and educational needs</a:t>
            </a:r>
          </a:p>
        </p:txBody>
      </p:sp>
      <p:pic>
        <p:nvPicPr>
          <p:cNvPr id="1026" name="Picture 2" descr="On T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493" y="4761221"/>
            <a:ext cx="4617779" cy="1131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gnancy stages illustration, Pregnancy Childbirth Academic quarter Embryo  Infant, Cartoon pregnant women material transparent background PNG clipart  | Hi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29" y="4587927"/>
            <a:ext cx="3080433" cy="16403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59261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barn(inVertical)">
                                      <p:cBhvr>
                                        <p:cTn id="12" dur="500"/>
                                        <p:tgtEl>
                                          <p:spTgt spid="10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latin typeface="Century Gothic" panose="020B0502020202020204" pitchFamily="34" charset="0"/>
              </a:rPr>
              <a:t>Assessment breakdown…</a:t>
            </a:r>
            <a:endParaRPr lang="en-GB" b="1" u="sng" dirty="0">
              <a:latin typeface="Century Gothic" panose="020B0502020202020204" pitchFamily="34" charset="0"/>
            </a:endParaRPr>
          </a:p>
        </p:txBody>
      </p:sp>
      <p:sp>
        <p:nvSpPr>
          <p:cNvPr id="3" name="Content Placeholder 2"/>
          <p:cNvSpPr>
            <a:spLocks noGrp="1"/>
          </p:cNvSpPr>
          <p:nvPr>
            <p:ph idx="1"/>
          </p:nvPr>
        </p:nvSpPr>
        <p:spPr/>
        <p:txBody>
          <a:bodyPr>
            <a:normAutofit fontScale="85000" lnSpcReduction="20000"/>
          </a:bodyPr>
          <a:lstStyle/>
          <a:p>
            <a:r>
              <a:rPr lang="en-GB" b="1" dirty="0" smtClean="0">
                <a:latin typeface="Century Gothic" panose="020B0502020202020204" pitchFamily="34" charset="0"/>
              </a:rPr>
              <a:t>Unit 1: Parenthood, Pregnancy and the </a:t>
            </a:r>
            <a:r>
              <a:rPr lang="en-GB" b="1" dirty="0" err="1" smtClean="0">
                <a:latin typeface="Century Gothic" panose="020B0502020202020204" pitchFamily="34" charset="0"/>
              </a:rPr>
              <a:t>Newborn</a:t>
            </a:r>
            <a:r>
              <a:rPr lang="en-GB" b="1" dirty="0" smtClean="0">
                <a:latin typeface="Century Gothic" panose="020B0502020202020204" pitchFamily="34" charset="0"/>
              </a:rPr>
              <a:t> baby </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Exam at end of Year 11 </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Worth </a:t>
            </a:r>
            <a:r>
              <a:rPr lang="en-GB" u="sng" dirty="0" smtClean="0">
                <a:latin typeface="Century Gothic" panose="020B0502020202020204" pitchFamily="34" charset="0"/>
              </a:rPr>
              <a:t>30% </a:t>
            </a:r>
            <a:r>
              <a:rPr lang="en-GB" dirty="0" smtClean="0">
                <a:latin typeface="Century Gothic" panose="020B0502020202020204" pitchFamily="34" charset="0"/>
              </a:rPr>
              <a:t>of overall GCSE</a:t>
            </a:r>
          </a:p>
          <a:p>
            <a:pPr marL="0" indent="0">
              <a:buNone/>
            </a:pPr>
            <a:endParaRPr lang="en-GB" dirty="0">
              <a:latin typeface="Century Gothic" panose="020B0502020202020204" pitchFamily="34" charset="0"/>
            </a:endParaRPr>
          </a:p>
          <a:p>
            <a:r>
              <a:rPr lang="en-GB" b="1" dirty="0" smtClean="0">
                <a:latin typeface="Century Gothic" panose="020B0502020202020204" pitchFamily="34" charset="0"/>
              </a:rPr>
              <a:t>Unit 2: The Development of the Child (0-5 years)</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Exam at end of Year 12</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Worth </a:t>
            </a:r>
            <a:r>
              <a:rPr lang="en-GB" u="sng" dirty="0" smtClean="0">
                <a:latin typeface="Century Gothic" panose="020B0502020202020204" pitchFamily="34" charset="0"/>
              </a:rPr>
              <a:t>30%</a:t>
            </a:r>
            <a:r>
              <a:rPr lang="en-GB" dirty="0" smtClean="0">
                <a:latin typeface="Century Gothic" panose="020B0502020202020204" pitchFamily="34" charset="0"/>
              </a:rPr>
              <a:t> of overall GCSE</a:t>
            </a:r>
          </a:p>
          <a:p>
            <a:pPr marL="0" indent="0">
              <a:buNone/>
            </a:pPr>
            <a:endParaRPr lang="en-GB" dirty="0">
              <a:latin typeface="Century Gothic" panose="020B0502020202020204" pitchFamily="34" charset="0"/>
            </a:endParaRPr>
          </a:p>
          <a:p>
            <a:r>
              <a:rPr lang="en-GB" b="1" dirty="0" smtClean="0">
                <a:latin typeface="Century Gothic" panose="020B0502020202020204" pitchFamily="34" charset="0"/>
              </a:rPr>
              <a:t>Unit 3: Investigation Task</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Controlled Assessment completed in Year 12</a:t>
            </a:r>
          </a:p>
          <a:p>
            <a:pPr marL="0" indent="0">
              <a:buNone/>
            </a:pPr>
            <a:r>
              <a:rPr lang="en-GB" dirty="0">
                <a:latin typeface="Century Gothic" panose="020B0502020202020204" pitchFamily="34" charset="0"/>
              </a:rPr>
              <a:t> </a:t>
            </a:r>
            <a:r>
              <a:rPr lang="en-GB" dirty="0" smtClean="0">
                <a:latin typeface="Century Gothic" panose="020B0502020202020204" pitchFamily="34" charset="0"/>
              </a:rPr>
              <a:t>- Worth </a:t>
            </a:r>
            <a:r>
              <a:rPr lang="en-GB" u="sng" dirty="0" smtClean="0">
                <a:latin typeface="Century Gothic" panose="020B0502020202020204" pitchFamily="34" charset="0"/>
              </a:rPr>
              <a:t>40%</a:t>
            </a:r>
            <a:r>
              <a:rPr lang="en-GB" dirty="0" smtClean="0">
                <a:latin typeface="Century Gothic" panose="020B0502020202020204" pitchFamily="34" charset="0"/>
              </a:rPr>
              <a:t> of overall GCSE</a:t>
            </a:r>
          </a:p>
        </p:txBody>
      </p:sp>
      <p:sp>
        <p:nvSpPr>
          <p:cNvPr id="4" name="Cloud 3"/>
          <p:cNvSpPr/>
          <p:nvPr/>
        </p:nvSpPr>
        <p:spPr>
          <a:xfrm>
            <a:off x="7903662" y="2891807"/>
            <a:ext cx="4498258" cy="3420093"/>
          </a:xfrm>
          <a:prstGeom prst="cloud">
            <a:avLst/>
          </a:prstGeom>
          <a:solidFill>
            <a:schemeClr val="bg1"/>
          </a:solid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entury Gothic" panose="020B0502020202020204" pitchFamily="34" charset="0"/>
              </a:rPr>
              <a:t>2 examination papers = 60%</a:t>
            </a:r>
          </a:p>
          <a:p>
            <a:pPr algn="ctr"/>
            <a:r>
              <a:rPr lang="en-GB" sz="2400" dirty="0" smtClean="0">
                <a:solidFill>
                  <a:schemeClr val="tx1"/>
                </a:solidFill>
                <a:latin typeface="Century Gothic" panose="020B0502020202020204" pitchFamily="34" charset="0"/>
              </a:rPr>
              <a:t>1 controlled assessment task = 40%</a:t>
            </a:r>
            <a:endParaRPr lang="en-GB" sz="2400" dirty="0">
              <a:solidFill>
                <a:schemeClr val="tx1"/>
              </a:solidFill>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765" y="187378"/>
            <a:ext cx="3535235" cy="1510198"/>
          </a:xfrm>
          <a:prstGeom prst="rect">
            <a:avLst/>
          </a:prstGeom>
        </p:spPr>
      </p:pic>
    </p:spTree>
    <p:custDataLst>
      <p:tags r:id="rId1"/>
    </p:custDataLst>
    <p:extLst>
      <p:ext uri="{BB962C8B-B14F-4D97-AF65-F5344CB8AC3E}">
        <p14:creationId xmlns:p14="http://schemas.microsoft.com/office/powerpoint/2010/main" val="34212846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6|1"/>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0.9|0.8|1"/>
</p:tagLst>
</file>

<file path=ppt/tags/tag13.xml><?xml version="1.0" encoding="utf-8"?>
<p:tagLst xmlns:a="http://schemas.openxmlformats.org/drawingml/2006/main" xmlns:r="http://schemas.openxmlformats.org/officeDocument/2006/relationships" xmlns:p="http://schemas.openxmlformats.org/presentationml/2006/main">
  <p:tag name="TIMING" val="|0.9|2|6.4|3.6|1.9|2.4|15.6|2.6"/>
</p:tagLst>
</file>

<file path=ppt/tags/tag14.xml><?xml version="1.0" encoding="utf-8"?>
<p:tagLst xmlns:a="http://schemas.openxmlformats.org/drawingml/2006/main" xmlns:r="http://schemas.openxmlformats.org/officeDocument/2006/relationships" xmlns:p="http://schemas.openxmlformats.org/presentationml/2006/main">
  <p:tag name="TIMING" val="|3.9"/>
</p:tagLst>
</file>

<file path=ppt/tags/tag15.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0.8|0.9"/>
</p:tagLst>
</file>

<file path=ppt/tags/tag3.xml><?xml version="1.0" encoding="utf-8"?>
<p:tagLst xmlns:a="http://schemas.openxmlformats.org/drawingml/2006/main" xmlns:r="http://schemas.openxmlformats.org/officeDocument/2006/relationships" xmlns:p="http://schemas.openxmlformats.org/presentationml/2006/main">
  <p:tag name="TIMING" val="|0.5|1|1.4|2.1|2.3"/>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2.1|1.8|1.2|1.5"/>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4"/>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9|1.6|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792</Words>
  <Application>Microsoft Office PowerPoint</Application>
  <PresentationFormat>Custom</PresentationFormat>
  <Paragraphs>114</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GCSE Subjects in Home Economics</vt:lpstr>
      <vt:lpstr>PowerPoint Presentation</vt:lpstr>
      <vt:lpstr>What will I learn about?</vt:lpstr>
      <vt:lpstr>Assessment breakdown…</vt:lpstr>
      <vt:lpstr>Who should consider choosing  this subject?</vt:lpstr>
      <vt:lpstr>PowerPoint Presentation</vt:lpstr>
      <vt:lpstr>GCSE Child Development </vt:lpstr>
      <vt:lpstr>What will I learn about?</vt:lpstr>
      <vt:lpstr>Assessment breakdown…</vt:lpstr>
      <vt:lpstr>Who should choose Child Development? </vt:lpstr>
      <vt:lpstr>PowerPoint Presentation</vt:lpstr>
      <vt:lpstr>OCN – Diet, Food and Hospitality </vt:lpstr>
      <vt:lpstr>How will I be assessed?</vt:lpstr>
      <vt:lpstr>Who should choose this subject?</vt:lpstr>
      <vt:lpstr>OCN – Early Years, Child Care and Development</vt:lpstr>
      <vt:lpstr>How will I be assessed?</vt:lpstr>
      <vt:lpstr>Who should choose this subject?</vt:lpstr>
      <vt:lpstr>Questions you might have…..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Child Development</dc:title>
  <dc:creator>emily lyle</dc:creator>
  <cp:lastModifiedBy>Ruth</cp:lastModifiedBy>
  <cp:revision>35</cp:revision>
  <dcterms:created xsi:type="dcterms:W3CDTF">2020-11-25T21:33:58Z</dcterms:created>
  <dcterms:modified xsi:type="dcterms:W3CDTF">2020-12-01T15:52:46Z</dcterms:modified>
</cp:coreProperties>
</file>