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6" r:id="rId3"/>
    <p:sldId id="297" r:id="rId4"/>
    <p:sldId id="278" r:id="rId5"/>
    <p:sldId id="262" r:id="rId6"/>
    <p:sldId id="271" r:id="rId7"/>
    <p:sldId id="272" r:id="rId8"/>
    <p:sldId id="290" r:id="rId9"/>
    <p:sldId id="265" r:id="rId10"/>
    <p:sldId id="295" r:id="rId11"/>
    <p:sldId id="291" r:id="rId12"/>
    <p:sldId id="294" r:id="rId13"/>
    <p:sldId id="293" r:id="rId14"/>
    <p:sldId id="275" r:id="rId15"/>
    <p:sldId id="264" r:id="rId16"/>
    <p:sldId id="298" r:id="rId17"/>
    <p:sldId id="267" r:id="rId18"/>
    <p:sldId id="279" r:id="rId19"/>
    <p:sldId id="269" r:id="rId20"/>
    <p:sldId id="280" r:id="rId21"/>
    <p:sldId id="281" r:id="rId22"/>
    <p:sldId id="282" r:id="rId23"/>
    <p:sldId id="287" r:id="rId24"/>
    <p:sldId id="289" r:id="rId25"/>
    <p:sldId id="285" r:id="rId26"/>
    <p:sldId id="286" r:id="rId27"/>
    <p:sldId id="274" r:id="rId28"/>
    <p:sldId id="292" r:id="rId29"/>
    <p:sldId id="277" r:id="rId3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94270" autoAdjust="0"/>
  </p:normalViewPr>
  <p:slideViewPr>
    <p:cSldViewPr snapToGrid="0">
      <p:cViewPr varScale="1">
        <p:scale>
          <a:sx n="78" d="100"/>
          <a:sy n="78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2AE2-D30F-4EA2-8D29-85D1F0868B46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427E-E4B8-4CE7-8516-0449D6A8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B97A5CE-D342-444A-8456-4956E97B63D6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B0EC7E40-0DBF-445A-97A5-D943D04A2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4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Paula - Welcome </a:t>
            </a:r>
            <a:r>
              <a:rPr lang="en-GB" dirty="0"/>
              <a:t>everyone this morning but in particular our new year 8 pupils to your new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4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 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4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4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87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0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2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82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4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38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2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Paula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28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Amanda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</a:t>
            </a:r>
            <a:r>
              <a:rPr lang="en-GB" baseline="0" dirty="0"/>
              <a:t>myself</a:t>
            </a:r>
          </a:p>
          <a:p>
            <a:r>
              <a:rPr lang="en-GB" baseline="0" dirty="0"/>
              <a:t>Relief that ‘transition’ is almost over</a:t>
            </a:r>
          </a:p>
          <a:p>
            <a:r>
              <a:rPr lang="en-GB" baseline="0" dirty="0"/>
              <a:t>Twins transferring this year – hope that we will learn to manage this change for our children and for ourselves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B87C3-C8F3-4E3A-B3D2-6764C8B62EA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851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3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49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11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92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 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40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 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5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 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38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Jonny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3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Paula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Paula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Paula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9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Judith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7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Judith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9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Judith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8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Judith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5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 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3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7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6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8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ni.org.uk/financial-help/free-school-meals-uniform-grants/free-school-meals-uniform-grant-eligibili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rrickfergusacademy.carrickfergus.ni.sch.u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carrickfergus.academ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-assessment.co.uk/assessments/cat4/#:~:text=CAT4%20-%20GL%20Assessment%20CAT4%20A%20child%E2%80%99s%20verbal,with%20a%20rounded%20profile%20of%20the%20whole%20child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-assessment.co.uk/assessments/progress-test-in-englis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75ED7-1989-4533-B02F-21F5D3131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10" y="1241266"/>
            <a:ext cx="4089633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 dirty="0">
                <a:solidFill>
                  <a:schemeClr val="tx2"/>
                </a:solidFill>
              </a:rPr>
              <a:t/>
            </a:r>
            <a:br>
              <a:rPr lang="en-GB" sz="4200" dirty="0">
                <a:solidFill>
                  <a:schemeClr val="tx2"/>
                </a:solidFill>
              </a:rPr>
            </a:br>
            <a:r>
              <a:rPr lang="en-GB" sz="4200" dirty="0">
                <a:solidFill>
                  <a:schemeClr val="tx2"/>
                </a:solidFill>
              </a:rPr>
              <a:t>Welcome to Carrickfergus </a:t>
            </a:r>
            <a:r>
              <a:rPr lang="en-GB" sz="4200" dirty="0" smtClean="0">
                <a:solidFill>
                  <a:schemeClr val="tx2"/>
                </a:solidFill>
              </a:rPr>
              <a:t>Academy</a:t>
            </a:r>
            <a:r>
              <a:rPr lang="en-GB" sz="4200" dirty="0">
                <a:solidFill>
                  <a:schemeClr val="tx2"/>
                </a:solidFill>
              </a:rPr>
              <a:t/>
            </a:r>
            <a:br>
              <a:rPr lang="en-GB" sz="4200" dirty="0">
                <a:solidFill>
                  <a:schemeClr val="tx2"/>
                </a:solidFill>
              </a:rPr>
            </a:br>
            <a:endParaRPr lang="en-GB" sz="4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77C02-D106-4F39-B5BE-66C16D054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110" y="4591665"/>
            <a:ext cx="4089633" cy="162232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JUNE </a:t>
            </a:r>
            <a:r>
              <a:rPr lang="en-GB" sz="3600" b="1" dirty="0" smtClean="0">
                <a:solidFill>
                  <a:schemeClr val="accent1"/>
                </a:solidFill>
              </a:rPr>
              <a:t>2022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2A08F-62A8-479C-ACD7-7D23386E1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" r="3905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5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1263" y="2724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0AEF46-4902-436E-9DEA-16A8CB29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870" y="1720849"/>
            <a:ext cx="2824177" cy="3416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EBEBEB"/>
                </a:solidFill>
              </a:rPr>
              <a:t>Subjects </a:t>
            </a:r>
            <a:r>
              <a:rPr lang="en-GB" sz="3200" b="1" dirty="0">
                <a:solidFill>
                  <a:srgbClr val="EBEBEB"/>
                </a:solidFill>
              </a:rPr>
              <a:t>Studied</a:t>
            </a:r>
            <a:br>
              <a:rPr lang="en-GB" sz="3200" b="1" dirty="0">
                <a:solidFill>
                  <a:srgbClr val="EBEBEB"/>
                </a:solidFill>
              </a:rPr>
            </a:br>
            <a:r>
              <a:rPr lang="en-GB" sz="3200" b="1" dirty="0">
                <a:solidFill>
                  <a:srgbClr val="EBEBEB"/>
                </a:solidFill>
              </a:rPr>
              <a:t/>
            </a:r>
            <a:br>
              <a:rPr lang="en-GB" sz="3200" b="1" dirty="0">
                <a:solidFill>
                  <a:srgbClr val="EBEBEB"/>
                </a:solidFill>
              </a:rPr>
            </a:br>
            <a:r>
              <a:rPr lang="en-GB" sz="3200" b="1" dirty="0" smtClean="0">
                <a:solidFill>
                  <a:srgbClr val="EBEBEB"/>
                </a:solidFill>
              </a:rPr>
              <a:t>Teaching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EBEBEB"/>
                </a:solidFill>
              </a:rPr>
              <a:t>Week</a:t>
            </a:r>
            <a:endParaRPr lang="en-GB" sz="3200" b="1" dirty="0">
              <a:solidFill>
                <a:srgbClr val="EBEBE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77C33-59DC-402B-8C30-F0E4A41AADCE}"/>
              </a:ext>
            </a:extLst>
          </p:cNvPr>
          <p:cNvSpPr txBox="1"/>
          <p:nvPr/>
        </p:nvSpPr>
        <p:spPr>
          <a:xfrm>
            <a:off x="5288379" y="325235"/>
            <a:ext cx="450438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English &amp; Literacy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Maths &amp; Numeracy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Science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</a:t>
            </a: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Studies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Drama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Games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Geography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History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Home Economics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ICT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for Life &amp; </a:t>
            </a: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Music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Religious Education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Spanish</a:t>
            </a:r>
          </a:p>
          <a:p>
            <a:pPr marL="514350" indent="-28575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</a:t>
            </a:r>
          </a:p>
          <a:p>
            <a:pPr marL="228600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285750" algn="l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6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4" y="870798"/>
            <a:ext cx="9801068" cy="706964"/>
          </a:xfrm>
        </p:spPr>
        <p:txBody>
          <a:bodyPr/>
          <a:lstStyle/>
          <a:p>
            <a:r>
              <a:rPr lang="en-GB" b="1" dirty="0" smtClean="0"/>
              <a:t>SEN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5" y="2290195"/>
            <a:ext cx="11308359" cy="43622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Additional </a:t>
            </a:r>
            <a:r>
              <a:rPr lang="en-GB" sz="2400" dirty="0"/>
              <a:t>Educational Needs Team – Two SENCOs – one junior and one senior campus. Additional qualified SENCO to oversee Access </a:t>
            </a:r>
            <a:r>
              <a:rPr lang="en-GB" sz="2400" dirty="0" smtClean="0"/>
              <a:t>Testing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Engage </a:t>
            </a:r>
            <a:r>
              <a:rPr lang="en-GB" sz="2400" dirty="0"/>
              <a:t>for support in English and </a:t>
            </a:r>
            <a:r>
              <a:rPr lang="en-GB" sz="2400" dirty="0" smtClean="0"/>
              <a:t>Maths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Accelerated Reader and Accelerated </a:t>
            </a:r>
            <a:r>
              <a:rPr lang="en-GB" sz="2400" dirty="0" smtClean="0"/>
              <a:t>Maths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Sense Room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629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14" y="836508"/>
            <a:ext cx="8761413" cy="706964"/>
          </a:xfrm>
        </p:spPr>
        <p:txBody>
          <a:bodyPr/>
          <a:lstStyle/>
          <a:p>
            <a:r>
              <a:rPr lang="en-GB" b="1" dirty="0" smtClean="0"/>
              <a:t>Support - Medicine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74" y="2475438"/>
            <a:ext cx="10977952" cy="39650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In  your parent pack you received a medical form.  You only need to complete this if your child has medication that they need to take in </a:t>
            </a:r>
            <a:r>
              <a:rPr lang="en-GB" sz="2400" dirty="0" smtClean="0"/>
              <a:t>school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Please bring this medication to school with your child in </a:t>
            </a:r>
            <a:r>
              <a:rPr lang="en-GB" sz="2400" dirty="0" smtClean="0"/>
              <a:t>August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Please make us aware this evening of any significant medical needs.  </a:t>
            </a:r>
            <a:r>
              <a:rPr lang="en-GB" sz="2400" b="1" dirty="0"/>
              <a:t>Deputy Pastoral Leader </a:t>
            </a:r>
            <a:r>
              <a:rPr lang="en-GB" sz="2400" dirty="0"/>
              <a:t>overseeing medical needs on Junior site is </a:t>
            </a:r>
            <a:r>
              <a:rPr lang="en-GB" sz="2400" b="1" dirty="0" smtClean="0"/>
              <a:t>Mr Andrews</a:t>
            </a:r>
            <a:r>
              <a:rPr lang="en-GB" sz="2400" dirty="0" smtClean="0"/>
              <a:t>,</a:t>
            </a:r>
            <a:r>
              <a:rPr lang="en-GB" sz="2400" b="1" dirty="0" smtClean="0"/>
              <a:t> </a:t>
            </a:r>
            <a:r>
              <a:rPr lang="en-GB" sz="2400" dirty="0"/>
              <a:t>but speak to any of us this </a:t>
            </a:r>
            <a:r>
              <a:rPr lang="en-GB" sz="2400" dirty="0" smtClean="0"/>
              <a:t>evening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10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0" y="633264"/>
            <a:ext cx="7022604" cy="1152128"/>
          </a:xfrm>
        </p:spPr>
        <p:txBody>
          <a:bodyPr/>
          <a:lstStyle/>
          <a:p>
            <a:r>
              <a:rPr lang="en-GB" b="1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58" y="2252268"/>
            <a:ext cx="10575678" cy="41730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i="1" dirty="0" smtClean="0"/>
              <a:t>‘Miss </a:t>
            </a:r>
            <a:r>
              <a:rPr lang="en-GB" sz="11200" b="1" i="1" dirty="0"/>
              <a:t>School – Miss </a:t>
            </a:r>
            <a:r>
              <a:rPr lang="en-GB" sz="11200" b="1" i="1" dirty="0" smtClean="0"/>
              <a:t>Out’</a:t>
            </a:r>
            <a:endParaRPr lang="en-GB" sz="1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7200" dirty="0"/>
              <a:t>Target attendance and </a:t>
            </a:r>
            <a:r>
              <a:rPr lang="en-GB" sz="7200" dirty="0" smtClean="0"/>
              <a:t>punctuality</a:t>
            </a: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7200" dirty="0"/>
              <a:t>What if my child doesn’t want to go to school?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7200" dirty="0" smtClean="0"/>
              <a:t>SIMS </a:t>
            </a:r>
            <a:r>
              <a:rPr lang="en-GB" sz="7200" dirty="0"/>
              <a:t>Parent </a:t>
            </a:r>
            <a:r>
              <a:rPr lang="en-GB" sz="7200" dirty="0" smtClean="0"/>
              <a:t>App – per term</a:t>
            </a: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7200" dirty="0"/>
              <a:t>Explaining your child’s </a:t>
            </a:r>
            <a:r>
              <a:rPr lang="en-GB" sz="7200" dirty="0" smtClean="0"/>
              <a:t>absence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7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7200" dirty="0"/>
              <a:t>Sign Out – if pupils are leaving during the day they must sign out at the office with parental </a:t>
            </a:r>
            <a:r>
              <a:rPr lang="en-GB" sz="7200" dirty="0" smtClean="0"/>
              <a:t>permission</a:t>
            </a: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endParaRPr lang="en-GB" sz="7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7200" dirty="0"/>
              <a:t>Recognising and rewarding good </a:t>
            </a:r>
            <a:r>
              <a:rPr lang="en-GB" sz="7200" dirty="0" smtClean="0"/>
              <a:t>attendance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528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4" y="870798"/>
            <a:ext cx="9801068" cy="706964"/>
          </a:xfrm>
        </p:spPr>
        <p:txBody>
          <a:bodyPr/>
          <a:lstStyle/>
          <a:p>
            <a:r>
              <a:rPr lang="en-GB" b="1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45" y="2561571"/>
            <a:ext cx="11308359" cy="40291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Form Time – Form Mentor and Year </a:t>
            </a:r>
            <a:r>
              <a:rPr lang="en-GB" sz="2800" dirty="0" smtClean="0"/>
              <a:t>Mentor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Counselling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Mentoring </a:t>
            </a:r>
            <a:r>
              <a:rPr lang="en-GB" sz="2800" dirty="0"/>
              <a:t>(YMCA, </a:t>
            </a:r>
            <a:r>
              <a:rPr lang="en-GB" sz="2800" dirty="0" smtClean="0"/>
              <a:t>Vineyard)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NEGC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Youth </a:t>
            </a:r>
            <a:r>
              <a:rPr lang="en-GB" sz="2800" dirty="0"/>
              <a:t>Services provision in school for individual pupils and </a:t>
            </a:r>
            <a:r>
              <a:rPr lang="en-GB" sz="2800" dirty="0" smtClean="0"/>
              <a:t>groups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HUB </a:t>
            </a:r>
            <a:r>
              <a:rPr lang="en-GB" sz="2800" dirty="0"/>
              <a:t>support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44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EF46-4902-436E-9DEA-16A8CB29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84" y="859368"/>
            <a:ext cx="8761413" cy="706964"/>
          </a:xfrm>
        </p:spPr>
        <p:txBody>
          <a:bodyPr/>
          <a:lstStyle/>
          <a:p>
            <a:r>
              <a:rPr lang="en-GB" b="1" dirty="0" smtClean="0"/>
              <a:t>Boys </a:t>
            </a:r>
            <a:r>
              <a:rPr lang="en-GB" b="1" dirty="0"/>
              <a:t>Uniform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80708"/>
              </p:ext>
            </p:extLst>
          </p:nvPr>
        </p:nvGraphicFramePr>
        <p:xfrm>
          <a:off x="549761" y="2419442"/>
          <a:ext cx="11073778" cy="405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889">
                  <a:extLst>
                    <a:ext uri="{9D8B030D-6E8A-4147-A177-3AD203B41FA5}">
                      <a16:colId xmlns:a16="http://schemas.microsoft.com/office/drawing/2014/main" val="4097324962"/>
                    </a:ext>
                  </a:extLst>
                </a:gridCol>
                <a:gridCol w="5536889">
                  <a:extLst>
                    <a:ext uri="{9D8B030D-6E8A-4147-A177-3AD203B41FA5}">
                      <a16:colId xmlns:a16="http://schemas.microsoft.com/office/drawing/2014/main" val="2391534430"/>
                    </a:ext>
                  </a:extLst>
                </a:gridCol>
              </a:tblGrid>
              <a:tr h="4639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Boys School Uniform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Boys PE Uniform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37786"/>
                  </a:ext>
                </a:extLst>
              </a:tr>
              <a:tr h="35959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School Blazer	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Plain black trousers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Plain white shirt	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School Tie (Junior Yrs 8-12)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Black leather shoes 	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Black or grey socks (not football socks)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School scarf (optional) 	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Plain grey V-neck jumper (optional) 		</a:t>
                      </a:r>
                      <a:r>
                        <a:rPr lang="en-GB" dirty="0" smtClean="0"/>
                        <a:t>																			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rugby shirt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plain black shorts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PE socks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hoody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round neck T-shirt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Training shoes – no canvas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Football boots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Shin guards and gum shield 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1" dirty="0" smtClean="0"/>
                        <a:t>Plain</a:t>
                      </a:r>
                      <a:r>
                        <a:rPr lang="en-GB" sz="2000" dirty="0" smtClean="0"/>
                        <a:t> black tracksuit bottoms – no stripes or large logos                                                                                 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7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EF46-4902-436E-9DEA-16A8CB29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84" y="859368"/>
            <a:ext cx="8761413" cy="706964"/>
          </a:xfrm>
        </p:spPr>
        <p:txBody>
          <a:bodyPr/>
          <a:lstStyle/>
          <a:p>
            <a:r>
              <a:rPr lang="en-GB" b="1" dirty="0" smtClean="0"/>
              <a:t>Girls</a:t>
            </a:r>
            <a:r>
              <a:rPr lang="en-GB" b="1" dirty="0" smtClean="0"/>
              <a:t> </a:t>
            </a:r>
            <a:r>
              <a:rPr lang="en-GB" b="1" dirty="0"/>
              <a:t>Uniform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4263"/>
              </p:ext>
            </p:extLst>
          </p:nvPr>
        </p:nvGraphicFramePr>
        <p:xfrm>
          <a:off x="409514" y="2453100"/>
          <a:ext cx="11331830" cy="415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915">
                  <a:extLst>
                    <a:ext uri="{9D8B030D-6E8A-4147-A177-3AD203B41FA5}">
                      <a16:colId xmlns:a16="http://schemas.microsoft.com/office/drawing/2014/main" val="4097324962"/>
                    </a:ext>
                  </a:extLst>
                </a:gridCol>
                <a:gridCol w="5665915">
                  <a:extLst>
                    <a:ext uri="{9D8B030D-6E8A-4147-A177-3AD203B41FA5}">
                      <a16:colId xmlns:a16="http://schemas.microsoft.com/office/drawing/2014/main" val="2391534430"/>
                    </a:ext>
                  </a:extLst>
                </a:gridCol>
              </a:tblGrid>
              <a:tr h="41999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Girls School Uniform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Girls PE Uniform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37786"/>
                  </a:ext>
                </a:extLst>
              </a:tr>
              <a:tr h="36959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School Blazer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Plain grey kick pleat skirt (2 pleats front and back</a:t>
                      </a:r>
                      <a:r>
                        <a:rPr lang="en-GB" sz="2000" baseline="0" dirty="0" smtClean="0"/>
                        <a:t> worn to the knee)</a:t>
                      </a:r>
                      <a:r>
                        <a:rPr lang="en-GB" sz="2000" dirty="0" smtClean="0"/>
                        <a:t>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Plain white Blouse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School Tie (Junior Yrs 8-12)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Suitable</a:t>
                      </a:r>
                      <a:r>
                        <a:rPr lang="en-GB" sz="2000" baseline="0" dirty="0" smtClean="0"/>
                        <a:t> bl</a:t>
                      </a:r>
                      <a:r>
                        <a:rPr lang="en-GB" sz="2000" dirty="0" smtClean="0"/>
                        <a:t>ack shoes (platform, high heels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trainer like shoes or flimsy fashion shoes are not acceptable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Opaque black tights or white knee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Plain grey V-neck jumper (optional)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School scarf (optional)	</a:t>
                      </a:r>
                      <a:r>
                        <a:rPr lang="en-GB" dirty="0" smtClean="0"/>
                        <a:t>	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polo shirt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PE socks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School hoody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smtClean="0"/>
                        <a:t>Training shoes – no canvas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dirty="0" smtClean="0"/>
                        <a:t>School Skort - compulsory only for those representing school teams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1" dirty="0" smtClean="0"/>
                        <a:t>Plain</a:t>
                      </a:r>
                      <a:r>
                        <a:rPr lang="en-GB" sz="2000" dirty="0" smtClean="0"/>
                        <a:t> black leggings / </a:t>
                      </a:r>
                      <a:r>
                        <a:rPr lang="en-GB" sz="2000" b="1" dirty="0" smtClean="0"/>
                        <a:t>Plain</a:t>
                      </a:r>
                      <a:r>
                        <a:rPr lang="en-GB" sz="2000" dirty="0" smtClean="0"/>
                        <a:t> track suit bottoms – no stripes or large logos                                                                                 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62F8-B7F6-4FB0-B5D9-0B32C338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24" y="859368"/>
            <a:ext cx="8761413" cy="706964"/>
          </a:xfrm>
        </p:spPr>
        <p:txBody>
          <a:bodyPr/>
          <a:lstStyle/>
          <a:p>
            <a:r>
              <a:rPr lang="en-GB" b="1" dirty="0" smtClean="0"/>
              <a:t>Uniform - Key </a:t>
            </a:r>
            <a:r>
              <a:rPr lang="en-GB" b="1" dirty="0"/>
              <a:t>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9A36-07A8-4273-913C-94375DB7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5" y="2349305"/>
            <a:ext cx="11912367" cy="474081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Hair styles should be neat and tidy. Only natural hair colourings are </a:t>
            </a:r>
            <a:r>
              <a:rPr lang="en-GB" dirty="0" smtClean="0"/>
              <a:t>permitted</a:t>
            </a: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Make up should not be worn in Years </a:t>
            </a:r>
            <a:r>
              <a:rPr lang="en-GB" dirty="0" smtClean="0"/>
              <a:t>8-10</a:t>
            </a: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Pupils are permitted to wear a pair of small plain gold or silver studs, one stud in the lobe of each </a:t>
            </a:r>
            <a:r>
              <a:rPr lang="en-GB" dirty="0" smtClean="0"/>
              <a:t>or either </a:t>
            </a:r>
            <a:r>
              <a:rPr lang="en-GB" dirty="0" smtClean="0"/>
              <a:t>ear</a:t>
            </a: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Students are expected to wear full and correct </a:t>
            </a:r>
            <a:r>
              <a:rPr lang="en-GB" dirty="0" smtClean="0"/>
              <a:t>uniform </a:t>
            </a:r>
            <a:r>
              <a:rPr lang="en-GB" dirty="0"/>
              <a:t>including to and from </a:t>
            </a:r>
            <a:r>
              <a:rPr lang="en-GB" dirty="0" smtClean="0"/>
              <a:t>school</a:t>
            </a: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Appropriate footwear whether for general school shoes or </a:t>
            </a:r>
            <a:r>
              <a:rPr lang="en-GB" dirty="0" smtClean="0"/>
              <a:t>Games </a:t>
            </a:r>
            <a:r>
              <a:rPr lang="en-GB" dirty="0"/>
              <a:t>/ PE is essential. Pupils wearing canvas ‘converse’ type trainers will not be permitted to do PE / Games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official suppliers of the School uniform </a:t>
            </a:r>
            <a:r>
              <a:rPr lang="en-GB" dirty="0" smtClean="0"/>
              <a:t>are:-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Cuddy’s, </a:t>
            </a:r>
            <a:r>
              <a:rPr lang="en-GB" dirty="0"/>
              <a:t>18-20 Marketplace </a:t>
            </a:r>
            <a:r>
              <a:rPr lang="en-GB" dirty="0" smtClean="0"/>
              <a:t>Carrickfergus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Gary’s</a:t>
            </a:r>
            <a:r>
              <a:rPr lang="en-GB" dirty="0"/>
              <a:t>,  1 North Street Carrickfergus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Gordon’s</a:t>
            </a:r>
            <a:r>
              <a:rPr lang="en-GB" dirty="0"/>
              <a:t>, 10A Green </a:t>
            </a:r>
            <a:r>
              <a:rPr lang="en-GB" dirty="0" smtClean="0"/>
              <a:t>Street Carrickfergus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Jeanius, De </a:t>
            </a:r>
            <a:r>
              <a:rPr lang="en-GB" dirty="0"/>
              <a:t>C</a:t>
            </a:r>
            <a:r>
              <a:rPr lang="en-GB" dirty="0" smtClean="0"/>
              <a:t>ourcey Centre Carrickfergus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A68E-508C-44BF-95A6-D5B00B15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34" y="905088"/>
            <a:ext cx="8761413" cy="706964"/>
          </a:xfrm>
        </p:spPr>
        <p:txBody>
          <a:bodyPr/>
          <a:lstStyle/>
          <a:p>
            <a:r>
              <a:rPr lang="en-GB" b="1" dirty="0"/>
              <a:t>http://www.eani.org.uk/i-want-to/fsm</a:t>
            </a:r>
            <a:r>
              <a:rPr lang="en-GB" dirty="0"/>
              <a:t>/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469" y="2350512"/>
            <a:ext cx="108325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Apply for Free School Meals / School Uniform / Physical Education Clothing Allowance</a:t>
            </a:r>
          </a:p>
          <a:p>
            <a:endParaRPr lang="en-GB" sz="2400" dirty="0"/>
          </a:p>
          <a:p>
            <a:r>
              <a:rPr lang="en-GB" sz="2400" dirty="0" smtClean="0"/>
              <a:t>The Education Authority (EA) is responsible for assessing eligibility for Free School Meals based on Department of Education (DE) criteria</a:t>
            </a:r>
          </a:p>
          <a:p>
            <a:endParaRPr lang="en-GB" sz="2400" dirty="0"/>
          </a:p>
          <a:p>
            <a:r>
              <a:rPr lang="en-GB" sz="2400" dirty="0" smtClean="0"/>
              <a:t>Click on link below for further details:-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www.eani.org.uk/financial-help/free-school-meals-uniform-grants/free-school-meals-uniform-grant-eligibility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3D1D-3497-44E0-9D8E-F0DEC17F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4" y="859368"/>
            <a:ext cx="8761413" cy="706964"/>
          </a:xfrm>
        </p:spPr>
        <p:txBody>
          <a:bodyPr/>
          <a:lstStyle/>
          <a:p>
            <a:r>
              <a:rPr lang="en-GB" b="1" dirty="0"/>
              <a:t>Key Points – COVID 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026-9AF7-4C03-9AC6-645E1F4F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2603500"/>
            <a:ext cx="11375471" cy="34163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At the present time, guidance has not changed and </a:t>
            </a:r>
            <a:r>
              <a:rPr lang="en-GB" sz="2000" dirty="0" smtClean="0">
                <a:solidFill>
                  <a:schemeClr val="tx1"/>
                </a:solidFill>
              </a:rPr>
              <a:t>pupils must </a:t>
            </a:r>
            <a:r>
              <a:rPr lang="en-GB" sz="2000" dirty="0">
                <a:solidFill>
                  <a:schemeClr val="tx1"/>
                </a:solidFill>
              </a:rPr>
              <a:t>wear School PE kit to school on the days that they have </a:t>
            </a:r>
            <a:r>
              <a:rPr lang="en-GB" sz="2000" dirty="0" smtClean="0">
                <a:solidFill>
                  <a:schemeClr val="tx1"/>
                </a:solidFill>
              </a:rPr>
              <a:t>Games / PE – subject to change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</a:rPr>
              <a:t>Have </a:t>
            </a:r>
            <a:r>
              <a:rPr lang="en-GB" sz="2000" dirty="0">
                <a:solidFill>
                  <a:schemeClr val="tx1"/>
                </a:solidFill>
              </a:rPr>
              <a:t>washable school bags – rucksack </a:t>
            </a:r>
            <a:r>
              <a:rPr lang="en-GB" sz="2000" dirty="0" smtClean="0">
                <a:solidFill>
                  <a:schemeClr val="tx1"/>
                </a:solidFill>
              </a:rPr>
              <a:t>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CBE3F-D84E-4C25-9971-272809D4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508255" cy="3867603"/>
          </a:xfrm>
        </p:spPr>
        <p:txBody>
          <a:bodyPr>
            <a:normAutofit/>
          </a:bodyPr>
          <a:lstStyle/>
          <a:p>
            <a:r>
              <a:rPr lang="en-GB" sz="3300" dirty="0" smtClean="0">
                <a:solidFill>
                  <a:srgbClr val="EBEBEB"/>
                </a:solidFill>
              </a:rPr>
              <a:t>Your New School</a:t>
            </a:r>
            <a:endParaRPr lang="en-GB" sz="3300" dirty="0">
              <a:solidFill>
                <a:srgbClr val="EBEBE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1263" y="2724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79D81D-FD61-4571-AE35-648FBBE2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084" y="1143000"/>
            <a:ext cx="6718097" cy="5954325"/>
          </a:xfrm>
        </p:spPr>
        <p:txBody>
          <a:bodyPr anchor="ctr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</a:rPr>
              <a:t>Key </a:t>
            </a:r>
            <a:r>
              <a:rPr lang="en-GB" sz="3200" dirty="0" smtClean="0">
                <a:solidFill>
                  <a:schemeClr val="bg1"/>
                </a:solidFill>
              </a:rPr>
              <a:t>Staff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</a:rPr>
              <a:t>August / September </a:t>
            </a:r>
            <a:r>
              <a:rPr lang="en-GB" sz="3200" dirty="0" smtClean="0">
                <a:solidFill>
                  <a:schemeClr val="bg1"/>
                </a:solidFill>
              </a:rPr>
              <a:t>Induction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</a:rPr>
              <a:t>Class </a:t>
            </a:r>
            <a:r>
              <a:rPr lang="en-GB" sz="3200" dirty="0" smtClean="0">
                <a:solidFill>
                  <a:schemeClr val="bg1"/>
                </a:solidFill>
              </a:rPr>
              <a:t>Placement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Assessment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Curriculum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Timetable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Uniform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Pastoral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7187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74" y="813648"/>
            <a:ext cx="8761413" cy="706964"/>
          </a:xfrm>
        </p:spPr>
        <p:txBody>
          <a:bodyPr/>
          <a:lstStyle/>
          <a:p>
            <a:r>
              <a:rPr lang="en-GB" b="1" dirty="0"/>
              <a:t>Pastoral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276873"/>
            <a:ext cx="10218420" cy="432047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Pastoral care and EHWB are not separate but </a:t>
            </a:r>
            <a:r>
              <a:rPr lang="en-GB" sz="2600" dirty="0" smtClean="0"/>
              <a:t>complementary</a:t>
            </a: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To give your children Outstanding Pastoral Care we need to be considering their emotional health and wellbeing and how it affects ALL aspects of school </a:t>
            </a:r>
            <a:r>
              <a:rPr lang="en-GB" sz="2600" dirty="0" smtClean="0"/>
              <a:t>life</a:t>
            </a: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More than that we need to help them learn about their emotions, feelings, resilience and self </a:t>
            </a:r>
            <a:r>
              <a:rPr lang="en-GB" sz="2600" dirty="0" smtClean="0"/>
              <a:t>esteem</a:t>
            </a: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School isn’t just about learning academically, children learn so much about themselves, who they want to be, how to manage friendship, conflict, success and disappointment; we need to help them to become the adults they are meant to </a:t>
            </a:r>
            <a:r>
              <a:rPr lang="en-GB" sz="2600" dirty="0" smtClean="0"/>
              <a:t>be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4110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46" y="557829"/>
            <a:ext cx="7382644" cy="1325563"/>
          </a:xfrm>
        </p:spPr>
        <p:txBody>
          <a:bodyPr/>
          <a:lstStyle/>
          <a:p>
            <a:r>
              <a:rPr lang="en-GB" b="1" dirty="0"/>
              <a:t>How will we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95" y="2100117"/>
            <a:ext cx="9611806" cy="4608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Form Tutors will be your first point of </a:t>
            </a:r>
            <a:r>
              <a:rPr lang="en-GB" sz="2600" dirty="0" smtClean="0"/>
              <a:t>contact</a:t>
            </a: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/>
              <a:t>Year </a:t>
            </a:r>
            <a:r>
              <a:rPr lang="en-GB" sz="2600" dirty="0"/>
              <a:t>Mentors will also look after your </a:t>
            </a:r>
            <a:r>
              <a:rPr lang="en-GB" sz="2600" dirty="0" smtClean="0"/>
              <a:t>child</a:t>
            </a: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Senior Teachers for each </a:t>
            </a:r>
            <a:r>
              <a:rPr lang="en-GB" sz="2600" dirty="0" smtClean="0"/>
              <a:t>campus</a:t>
            </a: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smtClean="0"/>
              <a:t>Deputy </a:t>
            </a:r>
            <a:r>
              <a:rPr lang="en-GB" sz="2600" dirty="0"/>
              <a:t>Principal for Pastoral </a:t>
            </a:r>
            <a:r>
              <a:rPr lang="en-GB" sz="2600" dirty="0" smtClean="0"/>
              <a:t>Care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/>
              <a:t>Who do they go to if they are feeling sick?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/>
          </a:p>
          <a:p>
            <a:pPr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EHWB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44" y="2614719"/>
            <a:ext cx="11388595" cy="34163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We also have a bespoke emotional health and wellbeing programme that will run during form class </a:t>
            </a:r>
            <a:r>
              <a:rPr lang="en-GB" sz="2800" dirty="0" smtClean="0"/>
              <a:t>time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This will look at lots of different topics to help your child navigate big school e.g. friendship, resilience and all sorts of other </a:t>
            </a:r>
            <a:r>
              <a:rPr lang="en-GB" sz="2800" dirty="0" smtClean="0"/>
              <a:t>things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This programme runs all the way to Year </a:t>
            </a:r>
            <a:r>
              <a:rPr lang="en-GB" sz="2800" dirty="0" smtClean="0"/>
              <a:t>14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80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14" y="813648"/>
            <a:ext cx="8761413" cy="706964"/>
          </a:xfrm>
        </p:spPr>
        <p:txBody>
          <a:bodyPr/>
          <a:lstStyle/>
          <a:p>
            <a:r>
              <a:rPr lang="en-GB" b="1" dirty="0"/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41" y="2378860"/>
            <a:ext cx="11209326" cy="44791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This is a big change for your child and for you, an exciting next </a:t>
            </a:r>
            <a:r>
              <a:rPr lang="en-GB" sz="2400" dirty="0" smtClean="0"/>
              <a:t>step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Look forward to </a:t>
            </a:r>
            <a:r>
              <a:rPr lang="en-GB" sz="2400" dirty="0" smtClean="0"/>
              <a:t>it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Lots of new people, teachers, friends and </a:t>
            </a:r>
            <a:r>
              <a:rPr lang="en-GB" sz="2400" dirty="0" smtClean="0"/>
              <a:t>subjects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But lots of things stay the same, you will still write a note for absence, still write a note about medical </a:t>
            </a:r>
            <a:r>
              <a:rPr lang="en-GB" sz="2400" dirty="0" smtClean="0"/>
              <a:t>appointments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Please continue to ask how their day </a:t>
            </a:r>
            <a:r>
              <a:rPr lang="en-GB" sz="2400" dirty="0" smtClean="0"/>
              <a:t>was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They need their space to grow but they also need to know that we all </a:t>
            </a:r>
            <a:r>
              <a:rPr lang="en-GB" sz="2400" dirty="0" smtClean="0"/>
              <a:t>care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If you have any worries or concerns you can ring us at </a:t>
            </a:r>
            <a:r>
              <a:rPr lang="en-GB" sz="2400" dirty="0" smtClean="0"/>
              <a:t>anytime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08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08" y="732706"/>
            <a:ext cx="7022604" cy="889390"/>
          </a:xfrm>
        </p:spPr>
        <p:txBody>
          <a:bodyPr/>
          <a:lstStyle/>
          <a:p>
            <a:r>
              <a:rPr lang="en-GB" b="1" dirty="0"/>
              <a:t>Anti-Bullying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2377440"/>
            <a:ext cx="10869930" cy="37995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If you are worried or concerned about your child and how they are interacting with others please contact us as soon as </a:t>
            </a:r>
            <a:r>
              <a:rPr lang="en-GB" sz="2000" dirty="0" smtClean="0"/>
              <a:t>possible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 have a  comprehensive Anti-Bullying policy and stepped sanctions and supports that go alongside </a:t>
            </a:r>
            <a:r>
              <a:rPr lang="en-GB" sz="2000" dirty="0" smtClean="0"/>
              <a:t>it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 will not tolerate bullying of any </a:t>
            </a:r>
            <a:r>
              <a:rPr lang="en-GB" sz="2000" dirty="0" smtClean="0"/>
              <a:t>kind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 will not shy away from dealing with bullying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Not all unpleasant behaviour is bullying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 will be running Anti-bullying workshops and we already have a number of pupils trained as Anti-bullying </a:t>
            </a:r>
            <a:r>
              <a:rPr lang="en-GB" sz="2000" dirty="0" smtClean="0"/>
              <a:t>ambassadors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We will also have a text service </a:t>
            </a:r>
            <a:r>
              <a:rPr lang="en-GB" sz="2000" b="1" dirty="0" smtClean="0"/>
              <a:t>‘</a:t>
            </a:r>
            <a:r>
              <a:rPr lang="en-GB" sz="2000" b="1" dirty="0"/>
              <a:t>Academy Text’ </a:t>
            </a:r>
            <a:r>
              <a:rPr lang="en-GB" sz="2000" dirty="0"/>
              <a:t>to make it easier for pupils and parents to report bullying or unpleasant </a:t>
            </a:r>
            <a:r>
              <a:rPr lang="en-GB" sz="2000" dirty="0" smtClean="0"/>
              <a:t>behaviour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51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00" y="565831"/>
            <a:ext cx="7454652" cy="1325563"/>
          </a:xfrm>
        </p:spPr>
        <p:txBody>
          <a:bodyPr/>
          <a:lstStyle/>
          <a:p>
            <a:r>
              <a:rPr lang="en-GB" b="1" dirty="0" smtClean="0"/>
              <a:t>Phones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100" y="2699541"/>
            <a:ext cx="11078782" cy="43924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Phones </a:t>
            </a:r>
            <a:r>
              <a:rPr lang="en-GB" sz="2800" dirty="0"/>
              <a:t>are </a:t>
            </a:r>
            <a:r>
              <a:rPr lang="en-GB" sz="2800" dirty="0" smtClean="0"/>
              <a:t>only to be used outside the building during </a:t>
            </a:r>
            <a:r>
              <a:rPr lang="en-GB" sz="2800" dirty="0"/>
              <a:t>the school day and will be confiscated if pupils are using them </a:t>
            </a:r>
            <a:r>
              <a:rPr lang="en-GB" sz="2800" dirty="0" smtClean="0"/>
              <a:t>inside the school </a:t>
            </a:r>
            <a:r>
              <a:rPr lang="en-GB" sz="2800" dirty="0" smtClean="0"/>
              <a:t>building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W</a:t>
            </a:r>
            <a:r>
              <a:rPr lang="en-GB" sz="2800" dirty="0" smtClean="0"/>
              <a:t>et </a:t>
            </a:r>
            <a:r>
              <a:rPr lang="en-GB" sz="2800" dirty="0"/>
              <a:t>break &amp; lunch </a:t>
            </a:r>
            <a:r>
              <a:rPr lang="en-GB" sz="2800" dirty="0" smtClean="0"/>
              <a:t>‘</a:t>
            </a:r>
            <a:r>
              <a:rPr lang="en-GB" sz="2800" dirty="0"/>
              <a:t>Phone Zone</a:t>
            </a:r>
            <a:r>
              <a:rPr lang="en-GB" sz="2800" dirty="0" smtClean="0"/>
              <a:t>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If you need to contact your child during the school day, please do so via the school </a:t>
            </a:r>
            <a:r>
              <a:rPr lang="en-GB" sz="2800" dirty="0" smtClean="0"/>
              <a:t>office         028 </a:t>
            </a:r>
            <a:r>
              <a:rPr lang="en-GB" sz="2800" dirty="0" smtClean="0"/>
              <a:t>93364334</a:t>
            </a:r>
            <a:endParaRPr lang="en-GB" sz="28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5416"/>
          <a:stretch/>
        </p:blipFill>
        <p:spPr>
          <a:xfrm>
            <a:off x="7049522" y="5103443"/>
            <a:ext cx="725683" cy="6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00" y="565831"/>
            <a:ext cx="7526660" cy="1325563"/>
          </a:xfrm>
        </p:spPr>
        <p:txBody>
          <a:bodyPr/>
          <a:lstStyle/>
          <a:p>
            <a:r>
              <a:rPr lang="en-GB" b="1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49" y="2411785"/>
            <a:ext cx="10555862" cy="39000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PLEASE </a:t>
            </a:r>
            <a:r>
              <a:rPr lang="en-GB" sz="2400" dirty="0"/>
              <a:t>continue to monitor what your child does online, Facebook, Snapchat, Instagram are things that I hear about daily and often bring unnecessary angst and </a:t>
            </a:r>
            <a:r>
              <a:rPr lang="en-GB" sz="2400" dirty="0" smtClean="0"/>
              <a:t>heartache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Advise your child on how to keep safe online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 know they live for their phones.  Do your best to remove the phone from them at nights.  Lack of sleep can be a massive contributor to pupils’ not being able to cope emotionally and academically in school. Switch off the internet, limit their data – use anything in your power to keep them safe </a:t>
            </a:r>
            <a:r>
              <a:rPr lang="en-GB" sz="2400" dirty="0" smtClean="0"/>
              <a:t>online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Check out Safer School </a:t>
            </a:r>
            <a:r>
              <a:rPr lang="en-GB" sz="2400" dirty="0" smtClean="0"/>
              <a:t>App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17" y="5957038"/>
            <a:ext cx="2339439" cy="8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54" y="870798"/>
            <a:ext cx="9801068" cy="706964"/>
          </a:xfrm>
        </p:spPr>
        <p:txBody>
          <a:bodyPr/>
          <a:lstStyle/>
          <a:p>
            <a:r>
              <a:rPr lang="en-GB" b="1" dirty="0"/>
              <a:t>Extracurricular and 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2" y="2374084"/>
            <a:ext cx="9561163" cy="379671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000" dirty="0"/>
              <a:t>Hockey, Rugby, Football, Netball, Badminton, Trampolining</a:t>
            </a:r>
          </a:p>
          <a:p>
            <a:pPr>
              <a:buFontTx/>
              <a:buChar char="-"/>
            </a:pPr>
            <a:r>
              <a:rPr lang="en-GB" sz="2000" dirty="0"/>
              <a:t>Scripture Union</a:t>
            </a:r>
          </a:p>
          <a:p>
            <a:pPr>
              <a:buFontTx/>
              <a:buChar char="-"/>
            </a:pPr>
            <a:r>
              <a:rPr lang="en-GB" sz="2000" dirty="0"/>
              <a:t>Student Council and Junior Prefects (Year 10)</a:t>
            </a:r>
          </a:p>
          <a:p>
            <a:pPr>
              <a:buFontTx/>
              <a:buChar char="-"/>
            </a:pPr>
            <a:r>
              <a:rPr lang="en-GB" sz="2000" dirty="0"/>
              <a:t>Literacy and Film Club</a:t>
            </a:r>
          </a:p>
          <a:p>
            <a:pPr>
              <a:buFontTx/>
              <a:buChar char="-"/>
            </a:pPr>
            <a:r>
              <a:rPr lang="en-GB" sz="2000" dirty="0"/>
              <a:t>Orchestra, Band, Choir</a:t>
            </a:r>
          </a:p>
          <a:p>
            <a:pPr>
              <a:buFontTx/>
              <a:buChar char="-"/>
            </a:pPr>
            <a:r>
              <a:rPr lang="en-GB" sz="2000" dirty="0"/>
              <a:t>Trips</a:t>
            </a:r>
          </a:p>
          <a:p>
            <a:pPr>
              <a:buFontTx/>
              <a:buChar char="-"/>
            </a:pPr>
            <a:r>
              <a:rPr lang="en-GB" sz="2000" dirty="0"/>
              <a:t>Games Club</a:t>
            </a:r>
          </a:p>
          <a:p>
            <a:pPr>
              <a:buFontTx/>
              <a:buChar char="-"/>
            </a:pPr>
            <a:r>
              <a:rPr lang="en-GB" sz="2000" dirty="0"/>
              <a:t>Homework </a:t>
            </a:r>
            <a:r>
              <a:rPr lang="en-GB" sz="2000" dirty="0" smtClean="0"/>
              <a:t>Club</a:t>
            </a:r>
          </a:p>
          <a:p>
            <a:pPr>
              <a:buFontTx/>
              <a:buChar char="-"/>
            </a:pPr>
            <a:r>
              <a:rPr lang="en-GB" sz="2000" dirty="0" smtClean="0"/>
              <a:t>Art Club …..and </a:t>
            </a:r>
            <a:r>
              <a:rPr lang="en-GB" sz="2000" dirty="0" smtClean="0"/>
              <a:t>many mo</a:t>
            </a:r>
            <a:r>
              <a:rPr lang="en-GB" sz="2000" dirty="0" smtClean="0"/>
              <a:t>re activities</a:t>
            </a: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76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PTFA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48" y="2597890"/>
            <a:ext cx="9324265" cy="34163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Why not get involved in school life:-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27" y="2809595"/>
            <a:ext cx="4069534" cy="39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E0E4-D54E-46FD-87C4-E9DAA37A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14" y="813648"/>
            <a:ext cx="8761413" cy="706964"/>
          </a:xfrm>
        </p:spPr>
        <p:txBody>
          <a:bodyPr/>
          <a:lstStyle/>
          <a:p>
            <a:r>
              <a:rPr lang="en-GB" b="1" dirty="0"/>
              <a:t>Finally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BD24-F7EE-44E3-A1B0-F9BE5AB2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68" y="2412766"/>
            <a:ext cx="11281320" cy="32082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Queries please email </a:t>
            </a:r>
            <a:r>
              <a:rPr lang="en-GB" dirty="0" smtClean="0"/>
              <a:t>school - </a:t>
            </a:r>
            <a:r>
              <a:rPr lang="en-GB" dirty="0" smtClean="0">
                <a:hlinkClick r:id="rId3"/>
              </a:rPr>
              <a:t>info@carrickfergusacademy.carrickfergus.ni.sch.uk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We will upload this PowerPoint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our School Website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Home | Carrickfergus 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Academy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Individual visits we will </a:t>
            </a:r>
            <a:r>
              <a:rPr lang="en-GB" dirty="0" smtClean="0"/>
              <a:t>facilitate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Finally, have a lovely Summer and we will see you at </a:t>
            </a:r>
            <a:r>
              <a:rPr lang="en-GB" dirty="0" smtClean="0"/>
              <a:t>in </a:t>
            </a:r>
            <a:r>
              <a:rPr lang="en-GB" dirty="0" smtClean="0">
                <a:solidFill>
                  <a:schemeClr val="tx1"/>
                </a:solidFill>
              </a:rPr>
              <a:t>Friday 26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August as per </a:t>
            </a:r>
            <a:r>
              <a:rPr lang="en-GB" dirty="0" smtClean="0">
                <a:solidFill>
                  <a:schemeClr val="tx1"/>
                </a:solidFill>
              </a:rPr>
              <a:t>induction booklet </a:t>
            </a:r>
            <a:r>
              <a:rPr lang="en-GB" dirty="0" smtClean="0">
                <a:solidFill>
                  <a:schemeClr val="tx1"/>
                </a:solidFill>
              </a:rPr>
              <a:t>time in </a:t>
            </a:r>
            <a:r>
              <a:rPr lang="en-GB" dirty="0">
                <a:solidFill>
                  <a:schemeClr val="tx1"/>
                </a:solidFill>
              </a:rPr>
              <a:t>full school </a:t>
            </a:r>
            <a:r>
              <a:rPr lang="en-GB" dirty="0" smtClean="0">
                <a:solidFill>
                  <a:schemeClr val="tx1"/>
                </a:solidFill>
              </a:rPr>
              <a:t>uniform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37,001 Thank You Illustrations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6047" b="24186"/>
          <a:stretch/>
        </p:blipFill>
        <p:spPr>
          <a:xfrm>
            <a:off x="3851813" y="5474127"/>
            <a:ext cx="4384977" cy="12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Senior Leadership Team</a:t>
            </a:r>
            <a:endParaRPr lang="en-GB" b="1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/>
          <a:srcRect l="10596" t="54830" r="28025" b="10788"/>
          <a:stretch/>
        </p:blipFill>
        <p:spPr bwMode="auto">
          <a:xfrm>
            <a:off x="1281054" y="4814157"/>
            <a:ext cx="5989267" cy="14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8"/>
          <p:cNvPicPr>
            <a:picLocks/>
          </p:cNvPicPr>
          <p:nvPr/>
        </p:nvPicPr>
        <p:blipFill rotWithShape="1">
          <a:blip r:embed="rId3"/>
          <a:srcRect l="58685" t="12121" r="26080" b="55264"/>
          <a:stretch/>
        </p:blipFill>
        <p:spPr bwMode="auto">
          <a:xfrm>
            <a:off x="6406409" y="2581033"/>
            <a:ext cx="1105133" cy="147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8"/>
          <p:cNvPicPr>
            <a:picLocks/>
          </p:cNvPicPr>
          <p:nvPr/>
        </p:nvPicPr>
        <p:blipFill rotWithShape="1">
          <a:blip r:embed="rId3"/>
          <a:srcRect l="41725" t="11290" r="42108" b="54242"/>
          <a:stretch/>
        </p:blipFill>
        <p:spPr bwMode="auto">
          <a:xfrm>
            <a:off x="4395637" y="2629821"/>
            <a:ext cx="1388083" cy="133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7732" y="2208636"/>
            <a:ext cx="524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Deputy Principals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89556" y="4017552"/>
            <a:ext cx="39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 C Patterson	     Mrs A Irvine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39769" y="6325800"/>
            <a:ext cx="1049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Mr J McCready       Mrs H Boyd</a:t>
            </a:r>
            <a:r>
              <a:rPr lang="en-GB" sz="1600" dirty="0"/>
              <a:t> </a:t>
            </a:r>
            <a:r>
              <a:rPr lang="en-GB" sz="1600" dirty="0" smtClean="0"/>
              <a:t>      Mr M Gannon     Mrs K McKeown         Mr M Kidd               Mrs J Evans	</a:t>
            </a:r>
            <a:endParaRPr lang="en-GB" sz="1600" dirty="0"/>
          </a:p>
        </p:txBody>
      </p:sp>
      <p:pic>
        <p:nvPicPr>
          <p:cNvPr id="12" name="Content Placeholder 8"/>
          <p:cNvPicPr>
            <a:picLocks/>
          </p:cNvPicPr>
          <p:nvPr/>
        </p:nvPicPr>
        <p:blipFill rotWithShape="1">
          <a:blip r:embed="rId3"/>
          <a:srcRect l="10596" t="54830" r="10336" b="10788"/>
          <a:stretch/>
        </p:blipFill>
        <p:spPr bwMode="auto">
          <a:xfrm>
            <a:off x="1163368" y="4814157"/>
            <a:ext cx="8635314" cy="14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71190" y="4438737"/>
            <a:ext cx="524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Senior Teachers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81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1EDB-F7F1-4A78-9A63-0F1B5B67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Year 8 Pastoral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09E59-3637-41DF-B2EF-1CFFAB9E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67" y="2603500"/>
            <a:ext cx="11724515" cy="4072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Teacher Mentors:		</a:t>
            </a:r>
            <a:r>
              <a:rPr lang="en-GB" sz="2800" dirty="0" smtClean="0"/>
              <a:t>    	</a:t>
            </a:r>
            <a:r>
              <a:rPr lang="en-GB" sz="2800" dirty="0" smtClean="0"/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Miss </a:t>
            </a:r>
            <a:r>
              <a:rPr lang="en-GB" sz="2800" dirty="0">
                <a:solidFill>
                  <a:schemeClr val="tx1"/>
                </a:solidFill>
              </a:rPr>
              <a:t>W Davis, Mr J Carlisle &amp; </a:t>
            </a:r>
            <a:r>
              <a:rPr lang="en-GB" sz="2800" dirty="0" smtClean="0">
                <a:solidFill>
                  <a:schemeClr val="tx1"/>
                </a:solidFill>
              </a:rPr>
              <a:t>Mrs </a:t>
            </a:r>
            <a:r>
              <a:rPr lang="en-GB" sz="2800" dirty="0">
                <a:solidFill>
                  <a:schemeClr val="tx1"/>
                </a:solidFill>
              </a:rPr>
              <a:t>S Walters</a:t>
            </a:r>
          </a:p>
          <a:p>
            <a:pPr marL="0" indent="0">
              <a:buNone/>
            </a:pPr>
            <a:r>
              <a:rPr lang="en-GB" sz="2800" dirty="0" smtClean="0"/>
              <a:t>Senior Teacher Pastoral:</a:t>
            </a:r>
            <a:r>
              <a:rPr lang="en-GB" sz="2800" dirty="0"/>
              <a:t>	</a:t>
            </a:r>
            <a:r>
              <a:rPr lang="en-GB" sz="2800" dirty="0" smtClean="0"/>
              <a:t>	Mrs </a:t>
            </a:r>
            <a:r>
              <a:rPr lang="en-GB" sz="2800" dirty="0"/>
              <a:t>K McKeown</a:t>
            </a:r>
          </a:p>
          <a:p>
            <a:pPr marL="0" indent="0">
              <a:buNone/>
            </a:pPr>
            <a:r>
              <a:rPr lang="en-GB" sz="2800" dirty="0"/>
              <a:t>SEN and AEN:			</a:t>
            </a:r>
            <a:r>
              <a:rPr lang="en-GB" sz="2800" dirty="0" smtClean="0"/>
              <a:t>	</a:t>
            </a:r>
            <a:r>
              <a:rPr lang="en-GB" sz="2800" dirty="0" smtClean="0"/>
              <a:t>		Mrs </a:t>
            </a:r>
            <a:r>
              <a:rPr lang="en-GB" sz="2800" dirty="0"/>
              <a:t>H Boyd</a:t>
            </a:r>
          </a:p>
          <a:p>
            <a:pPr marL="0" indent="0">
              <a:buNone/>
            </a:pPr>
            <a:r>
              <a:rPr lang="en-GB" sz="2800" dirty="0" smtClean="0"/>
              <a:t>Deputy </a:t>
            </a:r>
            <a:r>
              <a:rPr lang="en-GB" sz="2800" dirty="0"/>
              <a:t>Principals:		</a:t>
            </a:r>
            <a:r>
              <a:rPr lang="en-GB" sz="2800" dirty="0" smtClean="0"/>
              <a:t>	</a:t>
            </a:r>
            <a:r>
              <a:rPr lang="en-GB" sz="2800" dirty="0" smtClean="0"/>
              <a:t>	Mrs </a:t>
            </a:r>
            <a:r>
              <a:rPr lang="en-GB" sz="2800" dirty="0"/>
              <a:t>A Irvine (Pastoral)</a:t>
            </a:r>
          </a:p>
          <a:p>
            <a:pPr marL="0" indent="0">
              <a:buNone/>
            </a:pPr>
            <a:r>
              <a:rPr lang="en-GB" sz="2800" dirty="0"/>
              <a:t>					</a:t>
            </a:r>
            <a:r>
              <a:rPr lang="en-GB" sz="2800" dirty="0" smtClean="0"/>
              <a:t>			</a:t>
            </a:r>
            <a:r>
              <a:rPr lang="en-GB" sz="2800" dirty="0" smtClean="0"/>
              <a:t>		Mr </a:t>
            </a:r>
            <a:r>
              <a:rPr lang="en-GB" sz="2800" dirty="0"/>
              <a:t>C Patterson (Curriculum)</a:t>
            </a:r>
          </a:p>
          <a:p>
            <a:pPr marL="0" indent="0">
              <a:buNone/>
            </a:pPr>
            <a:r>
              <a:rPr lang="en-GB" sz="2800" dirty="0"/>
              <a:t>Principal:				</a:t>
            </a:r>
            <a:r>
              <a:rPr lang="en-GB" sz="2800" dirty="0" smtClean="0"/>
              <a:t>		</a:t>
            </a:r>
            <a:r>
              <a:rPr lang="en-GB" sz="2800" dirty="0" smtClean="0"/>
              <a:t>	Dr </a:t>
            </a:r>
            <a:r>
              <a:rPr lang="en-GB" sz="2800" dirty="0"/>
              <a:t>P Downing</a:t>
            </a:r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3900" b="1" dirty="0"/>
              <a:t>ALL STAFF!</a:t>
            </a:r>
          </a:p>
        </p:txBody>
      </p:sp>
    </p:spTree>
    <p:extLst>
      <p:ext uri="{BB962C8B-B14F-4D97-AF65-F5344CB8AC3E}">
        <p14:creationId xmlns:p14="http://schemas.microsoft.com/office/powerpoint/2010/main" val="1817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INDUCTION </a:t>
            </a:r>
            <a:r>
              <a:rPr lang="en-GB" dirty="0" smtClean="0"/>
              <a:t>AUGUST/SEPTEMBER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8863"/>
            <a:ext cx="8825659" cy="41224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</a:t>
            </a:r>
            <a:r>
              <a:rPr lang="en-GB" sz="18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GB" sz="18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</a:t>
            </a:r>
            <a:r>
              <a:rPr lang="en-GB" sz="18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alphabetical order (timings based on information on transition booklet) &amp; Wednesday 31</a:t>
            </a:r>
            <a:r>
              <a:rPr lang="en-GB" sz="1800" baseline="300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18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August 9.05 </a:t>
            </a: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18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12.10</a:t>
            </a:r>
            <a:endParaRPr lang="en-GB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No buses or canteen. </a:t>
            </a: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Please </a:t>
            </a:r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bring break </a:t>
            </a: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on the Wednesday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Welcome</a:t>
            </a:r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, Routines and  Procedures </a:t>
            </a: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 form class</a:t>
            </a:r>
            <a:endParaRPr lang="en-GB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GL CAT </a:t>
            </a: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assessment completed – </a:t>
            </a:r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baseline testing to allow streaming into base </a:t>
            </a: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classes will take place on the Friday. </a:t>
            </a:r>
            <a:endParaRPr lang="en-GB" sz="1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Communication </a:t>
            </a:r>
            <a:r>
              <a:rPr lang="en-GB" sz="1800" dirty="0"/>
              <a:t>home to highlight streamed class first two weeks of  </a:t>
            </a:r>
            <a:r>
              <a:rPr lang="en-GB" sz="1800" dirty="0" smtClean="0"/>
              <a:t>September</a:t>
            </a: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Full Day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 </a:t>
            </a:r>
            <a:r>
              <a:rPr lang="en-GB" dirty="0"/>
              <a:t>September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Further information session on assessment for parents with Year Mentors and Senior Teacher </a:t>
            </a:r>
            <a:r>
              <a:rPr lang="en-GB" dirty="0" smtClean="0"/>
              <a:t>Assessment in early September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8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0847-F2DD-4748-8872-F495D843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5" y="779358"/>
            <a:ext cx="10332196" cy="1056468"/>
          </a:xfrm>
        </p:spPr>
        <p:txBody>
          <a:bodyPr/>
          <a:lstStyle/>
          <a:p>
            <a:pPr algn="ctr"/>
            <a:r>
              <a:rPr lang="en-GB" b="1" dirty="0" smtClean="0"/>
              <a:t>Classes, Streaming &amp; Progress Check Points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542D9-EA97-4D44-89EA-8DD162DA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46" y="2418376"/>
            <a:ext cx="8825659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Classes will be streamed according to ability C / A / R / I / K / </a:t>
            </a:r>
            <a:r>
              <a:rPr lang="en-GB" dirty="0" smtClean="0"/>
              <a:t>F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Based initially on GL CAT4 standardised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Four key assessment points across the year – review of class </a:t>
            </a:r>
            <a:r>
              <a:rPr lang="en-GB" dirty="0" smtClean="0"/>
              <a:t>placement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Year 8 Information Evening – Monday 12 September 2022 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Year 8 Parents Night Thursday 20 April </a:t>
            </a:r>
            <a:r>
              <a:rPr lang="en-GB" dirty="0" smtClean="0"/>
              <a:t>2023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1E2D31-3035-4C7E-9F41-D0F13A0B9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819961"/>
              </p:ext>
            </p:extLst>
          </p:nvPr>
        </p:nvGraphicFramePr>
        <p:xfrm>
          <a:off x="880502" y="4779244"/>
          <a:ext cx="9853379" cy="174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80">
                  <a:extLst>
                    <a:ext uri="{9D8B030D-6E8A-4147-A177-3AD203B41FA5}">
                      <a16:colId xmlns:a16="http://schemas.microsoft.com/office/drawing/2014/main" val="2898757057"/>
                    </a:ext>
                  </a:extLst>
                </a:gridCol>
                <a:gridCol w="1028559">
                  <a:extLst>
                    <a:ext uri="{9D8B030D-6E8A-4147-A177-3AD203B41FA5}">
                      <a16:colId xmlns:a16="http://schemas.microsoft.com/office/drawing/2014/main" val="3975521906"/>
                    </a:ext>
                  </a:extLst>
                </a:gridCol>
                <a:gridCol w="722180">
                  <a:extLst>
                    <a:ext uri="{9D8B030D-6E8A-4147-A177-3AD203B41FA5}">
                      <a16:colId xmlns:a16="http://schemas.microsoft.com/office/drawing/2014/main" val="756855790"/>
                    </a:ext>
                  </a:extLst>
                </a:gridCol>
                <a:gridCol w="1307584">
                  <a:extLst>
                    <a:ext uri="{9D8B030D-6E8A-4147-A177-3AD203B41FA5}">
                      <a16:colId xmlns:a16="http://schemas.microsoft.com/office/drawing/2014/main" val="1839352849"/>
                    </a:ext>
                  </a:extLst>
                </a:gridCol>
                <a:gridCol w="951965">
                  <a:extLst>
                    <a:ext uri="{9D8B030D-6E8A-4147-A177-3AD203B41FA5}">
                      <a16:colId xmlns:a16="http://schemas.microsoft.com/office/drawing/2014/main" val="3390092377"/>
                    </a:ext>
                  </a:extLst>
                </a:gridCol>
                <a:gridCol w="547106">
                  <a:extLst>
                    <a:ext uri="{9D8B030D-6E8A-4147-A177-3AD203B41FA5}">
                      <a16:colId xmlns:a16="http://schemas.microsoft.com/office/drawing/2014/main" val="1720355138"/>
                    </a:ext>
                  </a:extLst>
                </a:gridCol>
                <a:gridCol w="1520954">
                  <a:extLst>
                    <a:ext uri="{9D8B030D-6E8A-4147-A177-3AD203B41FA5}">
                      <a16:colId xmlns:a16="http://schemas.microsoft.com/office/drawing/2014/main" val="4203097868"/>
                    </a:ext>
                  </a:extLst>
                </a:gridCol>
                <a:gridCol w="733123">
                  <a:extLst>
                    <a:ext uri="{9D8B030D-6E8A-4147-A177-3AD203B41FA5}">
                      <a16:colId xmlns:a16="http://schemas.microsoft.com/office/drawing/2014/main" val="4042281638"/>
                    </a:ext>
                  </a:extLst>
                </a:gridCol>
                <a:gridCol w="722180">
                  <a:extLst>
                    <a:ext uri="{9D8B030D-6E8A-4147-A177-3AD203B41FA5}">
                      <a16:colId xmlns:a16="http://schemas.microsoft.com/office/drawing/2014/main" val="1195325061"/>
                    </a:ext>
                  </a:extLst>
                </a:gridCol>
                <a:gridCol w="1597548">
                  <a:extLst>
                    <a:ext uri="{9D8B030D-6E8A-4147-A177-3AD203B41FA5}">
                      <a16:colId xmlns:a16="http://schemas.microsoft.com/office/drawing/2014/main" val="885330170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 dirty="0">
                          <a:effectLst/>
                        </a:rPr>
                        <a:t>  Sept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Oct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Nov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Dec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Jan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Feb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Mar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Apr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May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June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extLst>
                  <a:ext uri="{0D108BD9-81ED-4DB2-BD59-A6C34878D82A}">
                    <a16:rowId xmlns:a16="http://schemas.microsoft.com/office/drawing/2014/main" val="248410548"/>
                  </a:ext>
                </a:extLst>
              </a:tr>
              <a:tr h="13988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u="none" strike="noStrike" dirty="0">
                          <a:effectLst/>
                        </a:rPr>
                        <a:t>Baseline</a:t>
                      </a:r>
                      <a:r>
                        <a:rPr lang="en-GB" sz="1400" u="none" strike="noStrike" dirty="0">
                          <a:effectLst/>
                        </a:rPr>
                        <a:t> Testing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Mid / Late Oct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1 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Target Setting 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Mid Dec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Target Setting 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Early March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3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Target Setting 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Late May / Early June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Examination Week  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4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extLst>
                  <a:ext uri="{0D108BD9-81ED-4DB2-BD59-A6C34878D82A}">
                    <a16:rowId xmlns:a16="http://schemas.microsoft.com/office/drawing/2014/main" val="428837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3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60" y="836508"/>
            <a:ext cx="8761413" cy="706964"/>
          </a:xfrm>
        </p:spPr>
        <p:txBody>
          <a:bodyPr/>
          <a:lstStyle/>
          <a:p>
            <a:r>
              <a:rPr lang="en-GB" b="1" dirty="0" smtClean="0"/>
              <a:t>Baselining &amp; Assessment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60" y="2328863"/>
            <a:ext cx="11180363" cy="4391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GL CAT 4 STANDARDISED </a:t>
            </a:r>
            <a:r>
              <a:rPr lang="en-GB" sz="2400" dirty="0" smtClean="0"/>
              <a:t>TESTS</a:t>
            </a:r>
          </a:p>
          <a:p>
            <a:pPr marL="358775" indent="0">
              <a:buNone/>
            </a:pPr>
            <a:r>
              <a:rPr lang="en-GB" sz="2400" dirty="0" smtClean="0">
                <a:hlinkClick r:id="rId3"/>
              </a:rPr>
              <a:t>(CAT4 - GL Assessment (gl-assessment.co.uk)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GL Standardised </a:t>
            </a:r>
            <a:r>
              <a:rPr lang="en-GB" sz="2400" dirty="0" smtClean="0"/>
              <a:t>Test – PIM - </a:t>
            </a:r>
            <a:r>
              <a:rPr lang="en-GB" sz="2400" dirty="0" smtClean="0"/>
              <a:t>‘Progress in Maths’ and PIE -  ‘Progress in English’ – completed early September – parents will access this data via the Sims Parent App</a:t>
            </a:r>
          </a:p>
          <a:p>
            <a:pPr marL="358775" indent="0">
              <a:buNone/>
            </a:pPr>
            <a:r>
              <a:rPr lang="en-GB" sz="2400" dirty="0" smtClean="0">
                <a:hlinkClick r:id="rId4"/>
              </a:rPr>
              <a:t>(</a:t>
            </a:r>
            <a:r>
              <a:rPr lang="en-GB" sz="2400" dirty="0">
                <a:hlinkClick r:id="rId4"/>
              </a:rPr>
              <a:t>Progress Test in English - GL Assessment (gl-assessment.co.uk)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Formal Class Assessment at Tracking 1, 2 and 3 – parents will access this data via the Sims Parent App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Summer Examination Tracking – </a:t>
            </a:r>
            <a:r>
              <a:rPr lang="en-GB" sz="2400" dirty="0"/>
              <a:t>FULL Report through SIMs App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Ongoing class assessments and homework throughout the </a:t>
            </a:r>
            <a:r>
              <a:rPr lang="en-GB" sz="2400" dirty="0" smtClean="0"/>
              <a:t>year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87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2975530-26A1-43D4-AC1F-5C86AF7A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894" y="2667516"/>
            <a:ext cx="2235750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729B1C-E83E-469A-A155-C8A816B0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281" y="2667517"/>
            <a:ext cx="2235751" cy="350456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227F8-CAFE-467E-865B-EDCAECBFB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706" y="2667516"/>
            <a:ext cx="2313142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23E035-1109-4D34-ABC5-2AFA2843B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13404" y="2667517"/>
            <a:ext cx="2626614" cy="3439616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CCB24-5736-4010-A031-FFEC8661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46" y="41376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SIMs Parent App</a:t>
            </a:r>
          </a:p>
        </p:txBody>
      </p:sp>
    </p:spTree>
    <p:extLst>
      <p:ext uri="{BB962C8B-B14F-4D97-AF65-F5344CB8AC3E}">
        <p14:creationId xmlns:p14="http://schemas.microsoft.com/office/powerpoint/2010/main" val="32539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CBE3F-D84E-4C25-9971-272809D4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rgbClr val="EBEBEB"/>
                </a:solidFill>
              </a:rPr>
              <a:t>Day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C0A8-B3C1-4983-8B42-C3419A88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120900"/>
            <a:ext cx="3982981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FF"/>
                </a:solidFill>
              </a:rPr>
              <a:t>TEACHING </a:t>
            </a:r>
            <a:r>
              <a:rPr lang="en-GB" dirty="0">
                <a:solidFill>
                  <a:srgbClr val="FFFFFF"/>
                </a:solidFill>
              </a:rPr>
              <a:t>WEEK</a:t>
            </a:r>
          </a:p>
          <a:p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Monday          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 9.05 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– 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3.25</a:t>
            </a:r>
          </a:p>
          <a:p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Tuesday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          9.05 – 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3.25</a:t>
            </a:r>
          </a:p>
          <a:p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Wednesday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    </a:t>
            </a:r>
            <a:r>
              <a:rPr lang="en-GB" sz="800" b="1" i="0" dirty="0" smtClean="0"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9.05 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– 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2.25</a:t>
            </a:r>
          </a:p>
          <a:p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Thursday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        </a:t>
            </a:r>
            <a:r>
              <a:rPr lang="en-GB" sz="800" b="1" i="0" dirty="0" smtClean="0"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9.05 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– 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3.25</a:t>
            </a:r>
          </a:p>
          <a:p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Friday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            </a:t>
            </a:r>
            <a:r>
              <a:rPr lang="en-GB" sz="1800" b="1" i="0" dirty="0" smtClean="0"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 9.05 – 3.25</a:t>
            </a:r>
            <a:endParaRPr lang="en-GB" sz="14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C2C5A-5C86-4AB7-A45F-1826D7A93D4B}"/>
              </a:ext>
            </a:extLst>
          </p:cNvPr>
          <p:cNvSpPr txBox="1"/>
          <p:nvPr/>
        </p:nvSpPr>
        <p:spPr>
          <a:xfrm>
            <a:off x="4382516" y="80011"/>
            <a:ext cx="6830314" cy="6962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2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r>
              <a:rPr lang="en-GB" sz="1100" dirty="0">
                <a:solidFill>
                  <a:srgbClr val="323130"/>
                </a:solidFill>
                <a:latin typeface="Calibri" panose="020F0502020204030204" pitchFamily="34" charset="0"/>
              </a:rPr>
              <a:t>	</a:t>
            </a:r>
            <a:r>
              <a:rPr lang="en-GB" sz="1100" dirty="0" smtClean="0">
                <a:solidFill>
                  <a:srgbClr val="323130"/>
                </a:solidFill>
                <a:latin typeface="Calibri" panose="020F0502020204030204" pitchFamily="34" charset="0"/>
              </a:rPr>
              <a:t>	</a:t>
            </a:r>
            <a:r>
              <a:rPr lang="en-GB" sz="1400" b="1" i="0" dirty="0" err="1" smtClean="0">
                <a:solidFill>
                  <a:schemeClr val="bg1"/>
                </a:solidFill>
                <a:effectLst/>
                <a:latin typeface="inherit"/>
              </a:rPr>
              <a:t>Reg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:             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dirty="0" smtClean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9.05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- 9.20               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15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1: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9.20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– 9.50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 	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30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2: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 	9.50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- 10.20      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30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Period 3 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dirty="0" smtClean="0">
                <a:solidFill>
                  <a:schemeClr val="bg1"/>
                </a:solidFill>
                <a:latin typeface="inherit"/>
              </a:rPr>
              <a:t>	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10.20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– 10.40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(Break)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20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4: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10.40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11.00 		(20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  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9144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5: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11.00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11.20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 		(20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914400" indent="-9144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6: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11.20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11.40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    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2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dirty="0" smtClean="0">
                <a:solidFill>
                  <a:schemeClr val="bg1"/>
                </a:solidFill>
                <a:latin typeface="inherit"/>
              </a:rPr>
              <a:t>Period 7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11.40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–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12.10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    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(30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8: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12.10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12.45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(Lunch)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	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35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9: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12.45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1.20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35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10: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1.20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-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1.55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(35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11: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1.55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– 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2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.25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30 mins)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457200" indent="457200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Period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12: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	2.25 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– 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2.55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               </a:t>
            </a:r>
            <a:r>
              <a:rPr lang="en-GB" sz="1400" b="1" i="0" dirty="0" smtClean="0">
                <a:solidFill>
                  <a:schemeClr val="bg1"/>
                </a:solidFill>
                <a:effectLst/>
                <a:latin typeface="inherit"/>
              </a:rPr>
              <a:t>	(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30 mins</a:t>
            </a:r>
            <a:r>
              <a:rPr lang="en-GB" sz="1400" b="1" dirty="0" smtClean="0">
                <a:solidFill>
                  <a:schemeClr val="bg1"/>
                </a:solidFill>
                <a:latin typeface="inherit"/>
              </a:rPr>
              <a:t>)</a:t>
            </a:r>
          </a:p>
          <a:p>
            <a:pPr marL="457200" indent="457200"/>
            <a:r>
              <a:rPr lang="en-GB" sz="1400" b="1" dirty="0" smtClean="0">
                <a:solidFill>
                  <a:schemeClr val="bg1"/>
                </a:solidFill>
                <a:latin typeface="inherit"/>
              </a:rPr>
              <a:t> </a:t>
            </a:r>
          </a:p>
          <a:p>
            <a:pPr marL="457200" indent="457200"/>
            <a:r>
              <a:rPr lang="en-GB" sz="1400" b="1" dirty="0" smtClean="0">
                <a:solidFill>
                  <a:schemeClr val="bg1"/>
                </a:solidFill>
                <a:latin typeface="inherit"/>
              </a:rPr>
              <a:t>Period 13:</a:t>
            </a:r>
            <a:r>
              <a:rPr lang="en-GB" sz="1400" b="1" dirty="0">
                <a:solidFill>
                  <a:schemeClr val="bg1"/>
                </a:solidFill>
                <a:latin typeface="inherit"/>
              </a:rPr>
              <a:t>    		2.55 – 3.25                	(30 mins)</a:t>
            </a:r>
            <a:endParaRPr lang="en-GB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457200" algn="l"/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chemeClr val="bg1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r>
              <a:rPr lang="en-GB" sz="1400" b="1" i="0" dirty="0" smtClean="0">
                <a:solidFill>
                  <a:srgbClr val="323130"/>
                </a:solidFill>
                <a:effectLst/>
                <a:latin typeface="inherit"/>
              </a:rPr>
              <a:t>		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1263" y="2724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1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1386</TotalTime>
  <Words>2457</Words>
  <Application>Microsoft Office PowerPoint</Application>
  <PresentationFormat>Widescreen</PresentationFormat>
  <Paragraphs>375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inherit</vt:lpstr>
      <vt:lpstr>Wingdings</vt:lpstr>
      <vt:lpstr>Wingdings 3</vt:lpstr>
      <vt:lpstr>Ion Boardroom</vt:lpstr>
      <vt:lpstr> Welcome to Carrickfergus Academy </vt:lpstr>
      <vt:lpstr>Your New School</vt:lpstr>
      <vt:lpstr>Senior Leadership Team</vt:lpstr>
      <vt:lpstr>Year 8 Pastoral Team</vt:lpstr>
      <vt:lpstr>INDUCTION AUGUST/SEPTEMBER</vt:lpstr>
      <vt:lpstr>Classes, Streaming &amp; Progress Check Points</vt:lpstr>
      <vt:lpstr>Baselining &amp; Assessment</vt:lpstr>
      <vt:lpstr>SIMs Parent App</vt:lpstr>
      <vt:lpstr>Day Structure</vt:lpstr>
      <vt:lpstr>PowerPoint Presentation</vt:lpstr>
      <vt:lpstr>SEN</vt:lpstr>
      <vt:lpstr>Support - Medicine</vt:lpstr>
      <vt:lpstr>Attendance</vt:lpstr>
      <vt:lpstr>Support</vt:lpstr>
      <vt:lpstr>Boys Uniform</vt:lpstr>
      <vt:lpstr>Girls Uniform</vt:lpstr>
      <vt:lpstr>Uniform - Key Points</vt:lpstr>
      <vt:lpstr>http://www.eani.org.uk/i-want-to/fsm/ </vt:lpstr>
      <vt:lpstr>Key Points – COVID related</vt:lpstr>
      <vt:lpstr>Pastoral Care</vt:lpstr>
      <vt:lpstr>How will we do this?</vt:lpstr>
      <vt:lpstr>EHWB Programme</vt:lpstr>
      <vt:lpstr>Change</vt:lpstr>
      <vt:lpstr>Anti-Bullying</vt:lpstr>
      <vt:lpstr>Phones</vt:lpstr>
      <vt:lpstr>Social Media</vt:lpstr>
      <vt:lpstr>Extracurricular and Enrichment</vt:lpstr>
      <vt:lpstr>PTFA</vt:lpstr>
      <vt:lpstr>Finally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YEAR 11</dc:title>
  <dc:creator>paula downing</dc:creator>
  <cp:lastModifiedBy>Judith Evans</cp:lastModifiedBy>
  <cp:revision>85</cp:revision>
  <cp:lastPrinted>2022-06-21T09:23:50Z</cp:lastPrinted>
  <dcterms:created xsi:type="dcterms:W3CDTF">2017-08-27T19:05:48Z</dcterms:created>
  <dcterms:modified xsi:type="dcterms:W3CDTF">2022-06-21T23:19:17Z</dcterms:modified>
</cp:coreProperties>
</file>