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1"/>
  </p:notesMasterIdLst>
  <p:sldIdLst>
    <p:sldId id="256" r:id="rId2"/>
    <p:sldId id="258" r:id="rId3"/>
    <p:sldId id="260" r:id="rId4"/>
    <p:sldId id="262" r:id="rId5"/>
    <p:sldId id="271" r:id="rId6"/>
    <p:sldId id="272" r:id="rId7"/>
    <p:sldId id="265" r:id="rId8"/>
    <p:sldId id="263" r:id="rId9"/>
    <p:sldId id="274" r:id="rId10"/>
    <p:sldId id="275" r:id="rId11"/>
    <p:sldId id="264" r:id="rId12"/>
    <p:sldId id="266" r:id="rId13"/>
    <p:sldId id="267" r:id="rId14"/>
    <p:sldId id="269" r:id="rId15"/>
    <p:sldId id="270" r:id="rId16"/>
    <p:sldId id="276" r:id="rId17"/>
    <p:sldId id="278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270" autoAdjust="0"/>
  </p:normalViewPr>
  <p:slideViewPr>
    <p:cSldViewPr snapToGrid="0">
      <p:cViewPr varScale="1">
        <p:scale>
          <a:sx n="76" d="100"/>
          <a:sy n="76" d="100"/>
        </p:scale>
        <p:origin x="5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A5CE-D342-444A-8456-4956E97B63D6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C7E40-0DBF-445A-97A5-D943D04A2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4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 this morning but in particular our new year 8 pupils to you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rnew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school. The staff and myself are p excited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eelweoing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as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 year 8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Carrickfergsu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cadmey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4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everyone this morning but, in particular our new year 8 pupils to your new school. No doubt you are all feeling al little excited maybe even nervous but , don’t worry you wont be alone -  we have a great team of people to help and support you and make sure you settle in quickly.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7E40-0DBF-445A-97A5-D943D04A29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4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7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6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3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8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arrickfergusacademy.carrickfergus.ni.sch.u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rickfergus.academ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-assessment.co.uk/assessments/progress-test-in-english/" TargetMode="External"/><Relationship Id="rId2" Type="http://schemas.openxmlformats.org/officeDocument/2006/relationships/hyperlink" Target="https://www.gl-assessment.co.uk/assessments/cat4/#:~:text=CAT4%20-%20GL%20Assessment%20CAT4%20A%20child%E2%80%99s%20verbal,with%20a%20rounded%20profile%20of%20the%20whole%20child.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75ED7-1989-4533-B02F-21F5D3131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110" y="1241266"/>
            <a:ext cx="4089633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GB" sz="4200">
                <a:solidFill>
                  <a:schemeClr val="tx2"/>
                </a:solidFill>
              </a:rPr>
            </a:br>
            <a:r>
              <a:rPr lang="en-GB" sz="4200">
                <a:solidFill>
                  <a:schemeClr val="tx2"/>
                </a:solidFill>
              </a:rPr>
              <a:t>Welcome to Carrickfergus Academy.</a:t>
            </a:r>
            <a:br>
              <a:rPr lang="en-GB" sz="4200">
                <a:solidFill>
                  <a:schemeClr val="tx2"/>
                </a:solidFill>
              </a:rPr>
            </a:br>
            <a:endParaRPr lang="en-GB" sz="42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77C02-D106-4F39-B5BE-66C16D054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110" y="4591665"/>
            <a:ext cx="4089633" cy="162232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JUNE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2A08F-62A8-479C-ACD7-7D23386E1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" r="3905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52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01068" cy="706964"/>
          </a:xfrm>
        </p:spPr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5" y="2290195"/>
            <a:ext cx="11308359" cy="436227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1600" dirty="0"/>
              <a:t>Form Tutor and Year Mentor</a:t>
            </a:r>
          </a:p>
          <a:p>
            <a:pPr>
              <a:buFontTx/>
              <a:buChar char="-"/>
            </a:pPr>
            <a:r>
              <a:rPr lang="en-GB" sz="1600" dirty="0"/>
              <a:t>Form Time – Emotional Health and Wellbeing Programme</a:t>
            </a:r>
          </a:p>
          <a:p>
            <a:pPr>
              <a:buFontTx/>
              <a:buChar char="-"/>
            </a:pPr>
            <a:r>
              <a:rPr lang="en-GB" sz="1600" dirty="0"/>
              <a:t>Counselling and Mentoring (YMCA, Vineyard), Pets as Therapy, Youth Services provision in school for individual pupils and groups</a:t>
            </a:r>
          </a:p>
          <a:p>
            <a:pPr>
              <a:buFontTx/>
              <a:buChar char="-"/>
            </a:pPr>
            <a:r>
              <a:rPr lang="en-GB" sz="1600" dirty="0"/>
              <a:t>HUB support</a:t>
            </a:r>
          </a:p>
          <a:p>
            <a:pPr>
              <a:buFontTx/>
              <a:buChar char="-"/>
            </a:pPr>
            <a:r>
              <a:rPr lang="en-GB" sz="1600" dirty="0"/>
              <a:t>Sense Room</a:t>
            </a:r>
          </a:p>
          <a:p>
            <a:pPr>
              <a:buFontTx/>
              <a:buChar char="-"/>
            </a:pPr>
            <a:r>
              <a:rPr lang="en-GB" sz="1600" dirty="0"/>
              <a:t>Take Ten Programme</a:t>
            </a:r>
          </a:p>
          <a:p>
            <a:pPr>
              <a:buFontTx/>
              <a:buChar char="-"/>
            </a:pPr>
            <a:r>
              <a:rPr lang="en-GB" sz="1600" dirty="0"/>
              <a:t>Additional Educational Needs Team – Two SENCOs – one junior and one senior campus. Additional qualified SENCO to oversee Access Testing</a:t>
            </a:r>
          </a:p>
          <a:p>
            <a:pPr>
              <a:buFontTx/>
              <a:buChar char="-"/>
            </a:pPr>
            <a:r>
              <a:rPr lang="en-GB" sz="1600" dirty="0"/>
              <a:t>Mr I Andrews in charge of Medical Plans and supervisory support on Junior to administer medication. Also overview of attendance in relation to attainment.</a:t>
            </a:r>
          </a:p>
          <a:p>
            <a:pPr>
              <a:buFontTx/>
              <a:buChar char="-"/>
            </a:pPr>
            <a:r>
              <a:rPr lang="en-GB" sz="1600" dirty="0"/>
              <a:t>Engage for support in English, Maths as well as  Gifted and Talented</a:t>
            </a:r>
          </a:p>
          <a:p>
            <a:pPr>
              <a:buFontTx/>
              <a:buChar char="-"/>
            </a:pPr>
            <a:r>
              <a:rPr lang="en-GB" sz="1600" dirty="0"/>
              <a:t>Accelerated Reader and Accelerated Maths 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446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EF46-4902-436E-9DEA-16A8CB29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Boys’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64B0-33C6-4C4C-9719-FCA78E53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2" y="2519278"/>
            <a:ext cx="11669085" cy="440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BOYS												     BOYS’ PE KIT</a:t>
            </a:r>
            <a:endParaRPr lang="en-GB" dirty="0"/>
          </a:p>
          <a:p>
            <a:r>
              <a:rPr lang="en-GB" dirty="0"/>
              <a:t>School Blazer											School rugby shirt</a:t>
            </a:r>
          </a:p>
          <a:p>
            <a:r>
              <a:rPr lang="en-GB" dirty="0"/>
              <a:t>Plain black trousers (skinny fit are not acceptable)		School plain black shorts</a:t>
            </a:r>
          </a:p>
          <a:p>
            <a:r>
              <a:rPr lang="en-GB" dirty="0"/>
              <a:t>Plain white shirt										School PE socks</a:t>
            </a:r>
          </a:p>
          <a:p>
            <a:r>
              <a:rPr lang="en-GB" dirty="0"/>
              <a:t>School Tie (Junior </a:t>
            </a:r>
            <a:r>
              <a:rPr lang="en-GB" dirty="0" err="1"/>
              <a:t>Yrs</a:t>
            </a:r>
            <a:r>
              <a:rPr lang="en-GB" dirty="0"/>
              <a:t> 8-12)							School hoody </a:t>
            </a:r>
          </a:p>
          <a:p>
            <a:r>
              <a:rPr lang="en-GB" dirty="0"/>
              <a:t>Black shoes (not black trainers or trainer like shoes)		School round neck T-shirt </a:t>
            </a:r>
          </a:p>
          <a:p>
            <a:r>
              <a:rPr lang="en-GB" dirty="0"/>
              <a:t>Black or grey socks (not football socks)				Training shoes and football boots</a:t>
            </a:r>
          </a:p>
          <a:p>
            <a:r>
              <a:rPr lang="en-GB" dirty="0"/>
              <a:t>School scarf (optional)								Shin guards and gum shield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Plain black tracksuit bottoms – not 														  			 sweatpants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8174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EF46-4902-436E-9DEA-16A8CB29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Girls’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64B0-33C6-4C4C-9719-FCA78E53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2351498"/>
            <a:ext cx="11534862" cy="440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GIRLS												       GIRLS’ PE KIT</a:t>
            </a:r>
            <a:endParaRPr lang="en-GB" dirty="0"/>
          </a:p>
          <a:p>
            <a:r>
              <a:rPr lang="en-GB" dirty="0"/>
              <a:t>School Blazer											School polo shirt	</a:t>
            </a:r>
          </a:p>
          <a:p>
            <a:r>
              <a:rPr lang="en-GB" dirty="0"/>
              <a:t>Plain grey kick pleat skirt (2 pleats front and back		Plain black leggings</a:t>
            </a:r>
          </a:p>
          <a:p>
            <a:r>
              <a:rPr lang="en-GB" dirty="0"/>
              <a:t>Worn at mid knee length) 							School PE socks</a:t>
            </a:r>
          </a:p>
          <a:p>
            <a:r>
              <a:rPr lang="en-GB" dirty="0"/>
              <a:t>Plain white blouse									Training shoes</a:t>
            </a:r>
          </a:p>
          <a:p>
            <a:r>
              <a:rPr lang="en-GB" dirty="0"/>
              <a:t>School Tie (Junior </a:t>
            </a:r>
            <a:r>
              <a:rPr lang="en-GB" dirty="0" err="1"/>
              <a:t>Yrs</a:t>
            </a:r>
            <a:r>
              <a:rPr lang="en-GB" dirty="0"/>
              <a:t> 8-12)							School skort (compulsory only for</a:t>
            </a:r>
          </a:p>
          <a:p>
            <a:r>
              <a:rPr lang="en-GB" dirty="0"/>
              <a:t>Suitable black shoes 									those representing school teams)</a:t>
            </a:r>
          </a:p>
          <a:p>
            <a:pPr marL="0" indent="0">
              <a:buNone/>
            </a:pPr>
            <a:r>
              <a:rPr lang="en-GB" dirty="0"/>
              <a:t>(platform, high heels, trainer like shoe or flimsy fashion		School hoody</a:t>
            </a:r>
          </a:p>
          <a:p>
            <a:pPr marL="0" indent="0">
              <a:buNone/>
            </a:pPr>
            <a:r>
              <a:rPr lang="en-GB" dirty="0"/>
              <a:t> type shoes are not acceptable)							</a:t>
            </a:r>
          </a:p>
          <a:p>
            <a:r>
              <a:rPr lang="en-GB" dirty="0"/>
              <a:t>Plain, opaque black tights or grey knee socks		</a:t>
            </a:r>
          </a:p>
          <a:p>
            <a:r>
              <a:rPr lang="en-GB" dirty="0"/>
              <a:t>School scarf (optional)						</a:t>
            </a:r>
          </a:p>
          <a:p>
            <a:pPr marL="0" indent="0">
              <a:buNone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831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62F8-B7F6-4FB0-B5D9-0B32C338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9A36-07A8-4273-913C-94375DB7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5" y="2349305"/>
            <a:ext cx="11912367" cy="474081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Hair styles should be neat and tidy. Only natural hair colourings are permitted. </a:t>
            </a:r>
          </a:p>
          <a:p>
            <a:pPr lvl="0"/>
            <a:r>
              <a:rPr lang="en-GB" dirty="0"/>
              <a:t>Make up should not be worn in Years 8-10. </a:t>
            </a:r>
          </a:p>
          <a:p>
            <a:pPr lvl="0"/>
            <a:r>
              <a:rPr lang="en-GB" dirty="0"/>
              <a:t>Pupils are permitted to wear a pair of small plain gold or silver studs, one stud in the lobe of each / either ear. </a:t>
            </a:r>
          </a:p>
          <a:p>
            <a:pPr lvl="0"/>
            <a:r>
              <a:rPr lang="en-GB" dirty="0"/>
              <a:t>Students are expected to wear full and correct uniform always including to and from school;</a:t>
            </a:r>
          </a:p>
          <a:p>
            <a:pPr lvl="0"/>
            <a:r>
              <a:rPr lang="en-GB" dirty="0"/>
              <a:t>Appropriate footwear whether for general school shoes or games / PE is essential. Pupils wearing canvas ‘converse’ type trainers will not be permitted to do PE / Games </a:t>
            </a:r>
          </a:p>
          <a:p>
            <a:r>
              <a:rPr lang="en-GB" dirty="0"/>
              <a:t>The official suppliers of the School uniform are Cuddy’s , 18-20 Marketplace Carrickfergus; Gary’s,  1 North Street Carrickfergus  and Gordon’s, 10A Green street Carrickfergus.</a:t>
            </a:r>
          </a:p>
        </p:txBody>
      </p:sp>
    </p:spTree>
    <p:extLst>
      <p:ext uri="{BB962C8B-B14F-4D97-AF65-F5344CB8AC3E}">
        <p14:creationId xmlns:p14="http://schemas.microsoft.com/office/powerpoint/2010/main" val="8333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3D1D-3497-44E0-9D8E-F0DEC17F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– COVID 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026-9AF7-4C03-9AC6-645E1F4F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2407640"/>
            <a:ext cx="11375471" cy="3612160"/>
          </a:xfrm>
        </p:spPr>
        <p:txBody>
          <a:bodyPr/>
          <a:lstStyle/>
          <a:p>
            <a:pPr lvl="0"/>
            <a:r>
              <a:rPr lang="en-GB" dirty="0"/>
              <a:t>At the present time, guidance has not changed and we expect pupils to be required to wear School PE kit to school on the days that they have Games  / PE; </a:t>
            </a:r>
          </a:p>
          <a:p>
            <a:pPr lvl="0"/>
            <a:r>
              <a:rPr lang="en-GB" dirty="0"/>
              <a:t> Have washable school bags – rucksack type. As guidance hasn’t changed, it is likely that we will continue with pupils keeping work materials in school and homework will be set via Google Classroom;</a:t>
            </a:r>
          </a:p>
          <a:p>
            <a:pPr lvl="0"/>
            <a:r>
              <a:rPr lang="en-GB" dirty="0"/>
              <a:t>Pupils will be in Bubbles in groups of 2/3 classes at lunch time and break time;</a:t>
            </a:r>
          </a:p>
          <a:p>
            <a:pPr lvl="0"/>
            <a:r>
              <a:rPr lang="en-GB" dirty="0"/>
              <a:t>Registration groups will be taught in base-rooms for non practical subjects to limit mixing and frequent use of rooms by different groups of pupils;</a:t>
            </a:r>
          </a:p>
          <a:p>
            <a:pPr lvl="0"/>
            <a:r>
              <a:rPr lang="en-GB" dirty="0"/>
              <a:t>Separate breaks and lunchtimes for each year group.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2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B3D2-8F3D-4868-B96D-2BAB218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8A0F-8F11-414C-AD6D-751ADD0C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2603500"/>
            <a:ext cx="11157358" cy="34163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will communicate with you mainly through SIMs Parent App. If required by phone or email. </a:t>
            </a:r>
          </a:p>
          <a:p>
            <a:r>
              <a:rPr lang="en-GB" dirty="0"/>
              <a:t>Sims Parent App will allow you to access: everyday attendance, attainment throughout the year, reports, school calendar, achievements and behaviour</a:t>
            </a:r>
          </a:p>
          <a:p>
            <a:r>
              <a:rPr lang="en-GB" dirty="0"/>
              <a:t>Sign Out </a:t>
            </a:r>
          </a:p>
          <a:p>
            <a:r>
              <a:rPr lang="en-GB" dirty="0"/>
              <a:t>Lateness</a:t>
            </a:r>
          </a:p>
          <a:p>
            <a:r>
              <a:rPr lang="en-GB" dirty="0"/>
              <a:t>Absence notes</a:t>
            </a:r>
          </a:p>
          <a:p>
            <a:r>
              <a:rPr lang="en-GB" dirty="0"/>
              <a:t>Canteen  / Packed Lunch. Energy drinks and canned drinks are not permitted in school.</a:t>
            </a:r>
          </a:p>
          <a:p>
            <a:r>
              <a:rPr lang="en-GB" dirty="0"/>
              <a:t>You can communicate with us by: phoning school, emailing the school information account</a:t>
            </a:r>
          </a:p>
          <a:p>
            <a:r>
              <a:rPr lang="en-GB" dirty="0"/>
              <a:t>Website and Facebook for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024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CA5C868-0A82-4975-8602-F49477C7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6BF052-6C01-4917-B7DB-1FFCF2551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696179C-71E7-4A5B-B238-0AE1C74D6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29EED8E-74E7-42E8-979B-7A783E78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D7060D-8DA2-4400-86F1-6A988F0E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E6678A-6101-4D77-8A14-5F70FBD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2975530-26A1-43D4-AC1F-5C86AF7A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09" y="404377"/>
            <a:ext cx="2235750" cy="33097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729B1C-E83E-469A-A155-C8A816B0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961" y="406406"/>
            <a:ext cx="2235751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227F8-CAFE-467E-865B-EDCAECBFB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017" y="387198"/>
            <a:ext cx="2313142" cy="3439617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FA4E1D0-9351-4451-B0A0-51BEA42D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23E035-1109-4D34-ABC5-2AFA2843B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3289" y="404377"/>
            <a:ext cx="2626614" cy="3439616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D052C5D-4E47-47F1-96A6-5251FAAED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79B9FD3C-5633-44F4-902E-55A97B2D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3253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CCB24-5736-4010-A031-FFEC8661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SIMs Parent App</a:t>
            </a:r>
          </a:p>
        </p:txBody>
      </p:sp>
    </p:spTree>
    <p:extLst>
      <p:ext uri="{BB962C8B-B14F-4D97-AF65-F5344CB8AC3E}">
        <p14:creationId xmlns:p14="http://schemas.microsoft.com/office/powerpoint/2010/main" val="193686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B3D2-8F3D-4868-B96D-2BAB218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8A0F-8F11-414C-AD6D-751ADD0C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2603500"/>
            <a:ext cx="11157358" cy="3416300"/>
          </a:xfrm>
        </p:spPr>
        <p:txBody>
          <a:bodyPr>
            <a:normAutofit/>
          </a:bodyPr>
          <a:lstStyle/>
          <a:p>
            <a:r>
              <a:rPr lang="en-GB" dirty="0"/>
              <a:t>Sign Out – pupils will needs notes sent to school for an early sign out</a:t>
            </a:r>
          </a:p>
          <a:p>
            <a:r>
              <a:rPr lang="en-GB" dirty="0"/>
              <a:t>Lateness – pupils will sign in at the office when late after registration</a:t>
            </a:r>
          </a:p>
          <a:p>
            <a:r>
              <a:rPr lang="en-GB" dirty="0"/>
              <a:t>Absence notes – should be provided on return. Form available in student planners</a:t>
            </a:r>
          </a:p>
          <a:p>
            <a:r>
              <a:rPr lang="en-GB" dirty="0"/>
              <a:t>Cash Canteen  / Packed Lunch. Energy drinks and canned drinks are not permitted in school.</a:t>
            </a:r>
          </a:p>
        </p:txBody>
      </p:sp>
    </p:spTree>
    <p:extLst>
      <p:ext uri="{BB962C8B-B14F-4D97-AF65-F5344CB8AC3E}">
        <p14:creationId xmlns:p14="http://schemas.microsoft.com/office/powerpoint/2010/main" val="3630360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B3D2-8F3D-4868-B96D-2BAB218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8A0F-8F11-414C-AD6D-751ADD0CA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2603500"/>
            <a:ext cx="11157358" cy="3416300"/>
          </a:xfrm>
        </p:spPr>
        <p:txBody>
          <a:bodyPr>
            <a:normAutofit/>
          </a:bodyPr>
          <a:lstStyle/>
          <a:p>
            <a:r>
              <a:rPr lang="en-GB" dirty="0"/>
              <a:t>You can communicate with us by: phoning school OR by emailing the school information account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info@carrickfergusacademy.carrickfergus.ni.sch.uk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Website and Facebook for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56300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E0E4-D54E-46FD-87C4-E9DAA37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BD24-F7EE-44E3-A1B0-F9BE5AB2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Any queries after tonight’s presentation, please email / phone school.</a:t>
            </a:r>
          </a:p>
          <a:p>
            <a:r>
              <a:rPr lang="en-GB" dirty="0"/>
              <a:t>We will upload this PowerPoint and answers to queries to our School Website </a:t>
            </a:r>
            <a:r>
              <a:rPr lang="en-GB" dirty="0">
                <a:hlinkClick r:id="rId2"/>
              </a:rPr>
              <a:t>Home | Carrickfergus Academy</a:t>
            </a:r>
            <a:endParaRPr lang="en-GB" dirty="0"/>
          </a:p>
          <a:p>
            <a:r>
              <a:rPr lang="en-GB" dirty="0"/>
              <a:t>Please feel free to contact us to arrange individual visits for you and your child.</a:t>
            </a:r>
          </a:p>
          <a:p>
            <a:r>
              <a:rPr lang="en-GB" dirty="0"/>
              <a:t>Once you have completed your Information Booklet in your Induction Pack, we would appreciate an early return to school – either office can be used.</a:t>
            </a:r>
          </a:p>
          <a:p>
            <a:r>
              <a:rPr lang="en-GB" dirty="0"/>
              <a:t>Finally, have a lovely Summer and we will see you at 9am 26</a:t>
            </a:r>
            <a:r>
              <a:rPr lang="en-GB" baseline="30000" dirty="0"/>
              <a:t>th</a:t>
            </a:r>
            <a:r>
              <a:rPr lang="en-GB" dirty="0"/>
              <a:t> August in full school uniform – bring a bag with your break.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9585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DECA11-8F23-4BFB-819D-1C5A9784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DBF623-F256-43E8-93AC-B5467A91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0" name="Freeform 5">
              <a:extLst>
                <a:ext uri="{FF2B5EF4-FFF2-40B4-BE49-F238E27FC236}">
                  <a16:creationId xmlns:a16="http://schemas.microsoft.com/office/drawing/2014/main" id="{B6AB7373-B022-4BA1-B8E7-D2C342475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2D3B46-169E-41E4-86D8-A0FF0936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2851585" cy="4596794"/>
          </a:xfrm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rgbClr val="EBEBEB"/>
                </a:solidFill>
              </a:rPr>
              <a:t>Your New School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FF7C8-A0F2-492C-AD80-E74CED0D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838669">
            <a:off x="2884218" y="1683278"/>
            <a:ext cx="2934265" cy="437897"/>
          </a:xfrm>
          <a:custGeom>
            <a:avLst/>
            <a:gdLst>
              <a:gd name="connsiteX0" fmla="*/ 2934265 w 2934265"/>
              <a:gd name="connsiteY0" fmla="*/ 0 h 437897"/>
              <a:gd name="connsiteX1" fmla="*/ 2888069 w 2934265"/>
              <a:gd name="connsiteY1" fmla="*/ 437897 h 437897"/>
              <a:gd name="connsiteX2" fmla="*/ 2791337 w 2934265"/>
              <a:gd name="connsiteY2" fmla="*/ 437084 h 437897"/>
              <a:gd name="connsiteX3" fmla="*/ 25070 w 2934265"/>
              <a:gd name="connsiteY3" fmla="*/ 208388 h 437897"/>
              <a:gd name="connsiteX4" fmla="*/ 0 w 2934265"/>
              <a:gd name="connsiteY4" fmla="*/ 141220 h 437897"/>
              <a:gd name="connsiteX5" fmla="*/ 157202 w 2934265"/>
              <a:gd name="connsiteY5" fmla="*/ 150137 h 437897"/>
              <a:gd name="connsiteX6" fmla="*/ 237720 w 2934265"/>
              <a:gd name="connsiteY6" fmla="*/ 153470 h 437897"/>
              <a:gd name="connsiteX7" fmla="*/ 320008 w 2934265"/>
              <a:gd name="connsiteY7" fmla="*/ 156970 h 437897"/>
              <a:gd name="connsiteX8" fmla="*/ 403475 w 2934265"/>
              <a:gd name="connsiteY8" fmla="*/ 160304 h 437897"/>
              <a:gd name="connsiteX9" fmla="*/ 487532 w 2934265"/>
              <a:gd name="connsiteY9" fmla="*/ 162387 h 437897"/>
              <a:gd name="connsiteX10" fmla="*/ 573065 w 2934265"/>
              <a:gd name="connsiteY10" fmla="*/ 164387 h 437897"/>
              <a:gd name="connsiteX11" fmla="*/ 660071 w 2934265"/>
              <a:gd name="connsiteY11" fmla="*/ 166470 h 437897"/>
              <a:gd name="connsiteX12" fmla="*/ 748258 w 2934265"/>
              <a:gd name="connsiteY12" fmla="*/ 167887 h 437897"/>
              <a:gd name="connsiteX13" fmla="*/ 837329 w 2934265"/>
              <a:gd name="connsiteY13" fmla="*/ 167887 h 437897"/>
              <a:gd name="connsiteX14" fmla="*/ 927580 w 2934265"/>
              <a:gd name="connsiteY14" fmla="*/ 168470 h 437897"/>
              <a:gd name="connsiteX15" fmla="*/ 1018716 w 2934265"/>
              <a:gd name="connsiteY15" fmla="*/ 167887 h 437897"/>
              <a:gd name="connsiteX16" fmla="*/ 1110736 w 2934265"/>
              <a:gd name="connsiteY16" fmla="*/ 166470 h 437897"/>
              <a:gd name="connsiteX17" fmla="*/ 1203052 w 2934265"/>
              <a:gd name="connsiteY17" fmla="*/ 165137 h 437897"/>
              <a:gd name="connsiteX18" fmla="*/ 1296547 w 2934265"/>
              <a:gd name="connsiteY18" fmla="*/ 162387 h 437897"/>
              <a:gd name="connsiteX19" fmla="*/ 1391222 w 2934265"/>
              <a:gd name="connsiteY19" fmla="*/ 159720 h 437897"/>
              <a:gd name="connsiteX20" fmla="*/ 1485308 w 2934265"/>
              <a:gd name="connsiteY20" fmla="*/ 156220 h 437897"/>
              <a:gd name="connsiteX21" fmla="*/ 1580573 w 2934265"/>
              <a:gd name="connsiteY21" fmla="*/ 151553 h 437897"/>
              <a:gd name="connsiteX22" fmla="*/ 1677017 w 2934265"/>
              <a:gd name="connsiteY22" fmla="*/ 146053 h 437897"/>
              <a:gd name="connsiteX23" fmla="*/ 1773462 w 2934265"/>
              <a:gd name="connsiteY23" fmla="*/ 140636 h 437897"/>
              <a:gd name="connsiteX24" fmla="*/ 1869907 w 2934265"/>
              <a:gd name="connsiteY24" fmla="*/ 133720 h 437897"/>
              <a:gd name="connsiteX25" fmla="*/ 1968121 w 2934265"/>
              <a:gd name="connsiteY25" fmla="*/ 125553 h 437897"/>
              <a:gd name="connsiteX26" fmla="*/ 2064566 w 2934265"/>
              <a:gd name="connsiteY26" fmla="*/ 117386 h 437897"/>
              <a:gd name="connsiteX27" fmla="*/ 2162780 w 2934265"/>
              <a:gd name="connsiteY27" fmla="*/ 107802 h 437897"/>
              <a:gd name="connsiteX28" fmla="*/ 2261880 w 2934265"/>
              <a:gd name="connsiteY28" fmla="*/ 97552 h 437897"/>
              <a:gd name="connsiteX29" fmla="*/ 2359209 w 2934265"/>
              <a:gd name="connsiteY29" fmla="*/ 86635 h 437897"/>
              <a:gd name="connsiteX30" fmla="*/ 2457718 w 2934265"/>
              <a:gd name="connsiteY30" fmla="*/ 73802 h 437897"/>
              <a:gd name="connsiteX31" fmla="*/ 2556228 w 2934265"/>
              <a:gd name="connsiteY31" fmla="*/ 60135 h 437897"/>
              <a:gd name="connsiteX32" fmla="*/ 2654737 w 2934265"/>
              <a:gd name="connsiteY32" fmla="*/ 46552 h 437897"/>
              <a:gd name="connsiteX33" fmla="*/ 2752951 w 2934265"/>
              <a:gd name="connsiteY33" fmla="*/ 30718 h 437897"/>
              <a:gd name="connsiteX34" fmla="*/ 2851166 w 2934265"/>
              <a:gd name="connsiteY34" fmla="*/ 14384 h 4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4265" h="437897">
                <a:moveTo>
                  <a:pt x="2934265" y="0"/>
                </a:moveTo>
                <a:lnTo>
                  <a:pt x="2888069" y="437897"/>
                </a:lnTo>
                <a:lnTo>
                  <a:pt x="2791337" y="437084"/>
                </a:lnTo>
                <a:cubicBezTo>
                  <a:pt x="2010492" y="424446"/>
                  <a:pt x="481578" y="316124"/>
                  <a:pt x="25070" y="208388"/>
                </a:cubicBezTo>
                <a:cubicBezTo>
                  <a:pt x="16811" y="185970"/>
                  <a:pt x="8258" y="163637"/>
                  <a:pt x="0" y="141220"/>
                </a:cubicBezTo>
                <a:lnTo>
                  <a:pt x="157202" y="150137"/>
                </a:lnTo>
                <a:lnTo>
                  <a:pt x="237720" y="153470"/>
                </a:lnTo>
                <a:lnTo>
                  <a:pt x="320008" y="156970"/>
                </a:lnTo>
                <a:lnTo>
                  <a:pt x="403475" y="160304"/>
                </a:lnTo>
                <a:lnTo>
                  <a:pt x="487532" y="162387"/>
                </a:lnTo>
                <a:lnTo>
                  <a:pt x="573065" y="164387"/>
                </a:lnTo>
                <a:lnTo>
                  <a:pt x="660071" y="166470"/>
                </a:lnTo>
                <a:lnTo>
                  <a:pt x="748258" y="167887"/>
                </a:lnTo>
                <a:lnTo>
                  <a:pt x="837329" y="167887"/>
                </a:lnTo>
                <a:lnTo>
                  <a:pt x="927580" y="168470"/>
                </a:lnTo>
                <a:lnTo>
                  <a:pt x="1018716" y="167887"/>
                </a:lnTo>
                <a:lnTo>
                  <a:pt x="1110736" y="166470"/>
                </a:lnTo>
                <a:lnTo>
                  <a:pt x="1203052" y="165137"/>
                </a:lnTo>
                <a:lnTo>
                  <a:pt x="1296547" y="162387"/>
                </a:lnTo>
                <a:lnTo>
                  <a:pt x="1391222" y="159720"/>
                </a:lnTo>
                <a:lnTo>
                  <a:pt x="1485308" y="156220"/>
                </a:lnTo>
                <a:lnTo>
                  <a:pt x="1580573" y="151553"/>
                </a:lnTo>
                <a:lnTo>
                  <a:pt x="1677017" y="146053"/>
                </a:lnTo>
                <a:lnTo>
                  <a:pt x="1773462" y="140636"/>
                </a:lnTo>
                <a:lnTo>
                  <a:pt x="1869907" y="133720"/>
                </a:lnTo>
                <a:lnTo>
                  <a:pt x="1968121" y="125553"/>
                </a:lnTo>
                <a:lnTo>
                  <a:pt x="2064566" y="117386"/>
                </a:lnTo>
                <a:lnTo>
                  <a:pt x="2162780" y="107802"/>
                </a:lnTo>
                <a:lnTo>
                  <a:pt x="2261880" y="97552"/>
                </a:lnTo>
                <a:lnTo>
                  <a:pt x="2359209" y="86635"/>
                </a:lnTo>
                <a:lnTo>
                  <a:pt x="2457718" y="73802"/>
                </a:lnTo>
                <a:lnTo>
                  <a:pt x="2556228" y="60135"/>
                </a:lnTo>
                <a:lnTo>
                  <a:pt x="2654737" y="46552"/>
                </a:lnTo>
                <a:lnTo>
                  <a:pt x="2752951" y="30718"/>
                </a:lnTo>
                <a:lnTo>
                  <a:pt x="2851166" y="1438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8FA804E-1D25-47B6-B418-617D700B0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973494" y="-361419"/>
            <a:ext cx="5982968" cy="7580834"/>
          </a:xfrm>
          <a:custGeom>
            <a:avLst/>
            <a:gdLst>
              <a:gd name="connsiteX0" fmla="*/ 5982968 w 5982968"/>
              <a:gd name="connsiteY0" fmla="*/ 1177 h 7521140"/>
              <a:gd name="connsiteX1" fmla="*/ 5982968 w 5982968"/>
              <a:gd name="connsiteY1" fmla="*/ 1344715 h 7521140"/>
              <a:gd name="connsiteX2" fmla="*/ 5982967 w 5982968"/>
              <a:gd name="connsiteY2" fmla="*/ 1344715 h 7521140"/>
              <a:gd name="connsiteX3" fmla="*/ 5982967 w 5982968"/>
              <a:gd name="connsiteY3" fmla="*/ 6152387 h 7521140"/>
              <a:gd name="connsiteX4" fmla="*/ 5982968 w 5982968"/>
              <a:gd name="connsiteY4" fmla="*/ 6152387 h 7521140"/>
              <a:gd name="connsiteX5" fmla="*/ 5982968 w 5982968"/>
              <a:gd name="connsiteY5" fmla="*/ 7521140 h 7521140"/>
              <a:gd name="connsiteX6" fmla="*/ 0 w 5982968"/>
              <a:gd name="connsiteY6" fmla="*/ 7521140 h 7521140"/>
              <a:gd name="connsiteX7" fmla="*/ 0 w 5982968"/>
              <a:gd name="connsiteY7" fmla="*/ 6152387 h 7521140"/>
              <a:gd name="connsiteX8" fmla="*/ 2 w 5982968"/>
              <a:gd name="connsiteY8" fmla="*/ 6152387 h 7521140"/>
              <a:gd name="connsiteX9" fmla="*/ 2 w 5982968"/>
              <a:gd name="connsiteY9" fmla="*/ 905354 h 7521140"/>
              <a:gd name="connsiteX10" fmla="*/ 3 w 5982968"/>
              <a:gd name="connsiteY10" fmla="*/ 905354 h 7521140"/>
              <a:gd name="connsiteX11" fmla="*/ 3 w 5982968"/>
              <a:gd name="connsiteY11" fmla="*/ 0 h 7521140"/>
              <a:gd name="connsiteX12" fmla="*/ 35302 w 5982968"/>
              <a:gd name="connsiteY12" fmla="*/ 5883 h 7521140"/>
              <a:gd name="connsiteX13" fmla="*/ 138808 w 5982968"/>
              <a:gd name="connsiteY13" fmla="*/ 23197 h 7521140"/>
              <a:gd name="connsiteX14" fmla="*/ 214194 w 5982968"/>
              <a:gd name="connsiteY14" fmla="*/ 35299 h 7521140"/>
              <a:gd name="connsiteX15" fmla="*/ 303938 w 5982968"/>
              <a:gd name="connsiteY15" fmla="*/ 48074 h 7521140"/>
              <a:gd name="connsiteX16" fmla="*/ 410435 w 5982968"/>
              <a:gd name="connsiteY16" fmla="*/ 63370 h 7521140"/>
              <a:gd name="connsiteX17" fmla="*/ 528299 w 5982968"/>
              <a:gd name="connsiteY17" fmla="*/ 79507 h 7521140"/>
              <a:gd name="connsiteX18" fmla="*/ 661121 w 5982968"/>
              <a:gd name="connsiteY18" fmla="*/ 96484 h 7521140"/>
              <a:gd name="connsiteX19" fmla="*/ 805909 w 5982968"/>
              <a:gd name="connsiteY19" fmla="*/ 114469 h 7521140"/>
              <a:gd name="connsiteX20" fmla="*/ 963260 w 5982968"/>
              <a:gd name="connsiteY20" fmla="*/ 132455 h 7521140"/>
              <a:gd name="connsiteX21" fmla="*/ 1130783 w 5982968"/>
              <a:gd name="connsiteY21" fmla="*/ 150776 h 7521140"/>
              <a:gd name="connsiteX22" fmla="*/ 1311469 w 5982968"/>
              <a:gd name="connsiteY22" fmla="*/ 167753 h 7521140"/>
              <a:gd name="connsiteX23" fmla="*/ 1500531 w 5982968"/>
              <a:gd name="connsiteY23" fmla="*/ 184058 h 7521140"/>
              <a:gd name="connsiteX24" fmla="*/ 1700362 w 5982968"/>
              <a:gd name="connsiteY24" fmla="*/ 198850 h 7521140"/>
              <a:gd name="connsiteX25" fmla="*/ 1908569 w 5982968"/>
              <a:gd name="connsiteY25" fmla="*/ 212969 h 7521140"/>
              <a:gd name="connsiteX26" fmla="*/ 2125751 w 5982968"/>
              <a:gd name="connsiteY26" fmla="*/ 226249 h 7521140"/>
              <a:gd name="connsiteX27" fmla="*/ 2237034 w 5982968"/>
              <a:gd name="connsiteY27" fmla="*/ 230955 h 7521140"/>
              <a:gd name="connsiteX28" fmla="*/ 2350710 w 5982968"/>
              <a:gd name="connsiteY28" fmla="*/ 236166 h 7521140"/>
              <a:gd name="connsiteX29" fmla="*/ 2466181 w 5982968"/>
              <a:gd name="connsiteY29" fmla="*/ 241040 h 7521140"/>
              <a:gd name="connsiteX30" fmla="*/ 2582251 w 5982968"/>
              <a:gd name="connsiteY30" fmla="*/ 244234 h 7521140"/>
              <a:gd name="connsiteX31" fmla="*/ 2700713 w 5982968"/>
              <a:gd name="connsiteY31" fmla="*/ 247092 h 7521140"/>
              <a:gd name="connsiteX32" fmla="*/ 2820373 w 5982968"/>
              <a:gd name="connsiteY32" fmla="*/ 250117 h 7521140"/>
              <a:gd name="connsiteX33" fmla="*/ 2942425 w 5982968"/>
              <a:gd name="connsiteY33" fmla="*/ 252134 h 7521140"/>
              <a:gd name="connsiteX34" fmla="*/ 3065674 w 5982968"/>
              <a:gd name="connsiteY34" fmla="*/ 252134 h 7521140"/>
              <a:gd name="connsiteX35" fmla="*/ 3190119 w 5982968"/>
              <a:gd name="connsiteY35" fmla="*/ 253143 h 7521140"/>
              <a:gd name="connsiteX36" fmla="*/ 3315762 w 5982968"/>
              <a:gd name="connsiteY36" fmla="*/ 252134 h 7521140"/>
              <a:gd name="connsiteX37" fmla="*/ 3443199 w 5982968"/>
              <a:gd name="connsiteY37" fmla="*/ 250117 h 7521140"/>
              <a:gd name="connsiteX38" fmla="*/ 3570636 w 5982968"/>
              <a:gd name="connsiteY38" fmla="*/ 248268 h 7521140"/>
              <a:gd name="connsiteX39" fmla="*/ 3699868 w 5982968"/>
              <a:gd name="connsiteY39" fmla="*/ 244234 h 7521140"/>
              <a:gd name="connsiteX40" fmla="*/ 3830297 w 5982968"/>
              <a:gd name="connsiteY40" fmla="*/ 240032 h 7521140"/>
              <a:gd name="connsiteX41" fmla="*/ 3960726 w 5982968"/>
              <a:gd name="connsiteY41" fmla="*/ 235157 h 7521140"/>
              <a:gd name="connsiteX42" fmla="*/ 4092351 w 5982968"/>
              <a:gd name="connsiteY42" fmla="*/ 228266 h 7521140"/>
              <a:gd name="connsiteX43" fmla="*/ 4225173 w 5982968"/>
              <a:gd name="connsiteY43" fmla="*/ 220029 h 7521140"/>
              <a:gd name="connsiteX44" fmla="*/ 4358593 w 5982968"/>
              <a:gd name="connsiteY44" fmla="*/ 212129 h 7521140"/>
              <a:gd name="connsiteX45" fmla="*/ 4492012 w 5982968"/>
              <a:gd name="connsiteY45" fmla="*/ 202044 h 7521140"/>
              <a:gd name="connsiteX46" fmla="*/ 4627228 w 5982968"/>
              <a:gd name="connsiteY46" fmla="*/ 189941 h 7521140"/>
              <a:gd name="connsiteX47" fmla="*/ 4760647 w 5982968"/>
              <a:gd name="connsiteY47" fmla="*/ 177839 h 7521140"/>
              <a:gd name="connsiteX48" fmla="*/ 4896461 w 5982968"/>
              <a:gd name="connsiteY48" fmla="*/ 163887 h 7521140"/>
              <a:gd name="connsiteX49" fmla="*/ 5032872 w 5982968"/>
              <a:gd name="connsiteY49" fmla="*/ 148591 h 7521140"/>
              <a:gd name="connsiteX50" fmla="*/ 5167489 w 5982968"/>
              <a:gd name="connsiteY50" fmla="*/ 132455 h 7521140"/>
              <a:gd name="connsiteX51" fmla="*/ 5303902 w 5982968"/>
              <a:gd name="connsiteY51" fmla="*/ 113629 h 7521140"/>
              <a:gd name="connsiteX52" fmla="*/ 5439714 w 5982968"/>
              <a:gd name="connsiteY52" fmla="*/ 93458 h 7521140"/>
              <a:gd name="connsiteX53" fmla="*/ 5576126 w 5982968"/>
              <a:gd name="connsiteY53" fmla="*/ 73455 h 7521140"/>
              <a:gd name="connsiteX54" fmla="*/ 5711939 w 5982968"/>
              <a:gd name="connsiteY54" fmla="*/ 50091 h 7521140"/>
              <a:gd name="connsiteX55" fmla="*/ 5847154 w 5982968"/>
              <a:gd name="connsiteY55" fmla="*/ 26222 h 752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982968" h="7521140">
                <a:moveTo>
                  <a:pt x="5982968" y="1177"/>
                </a:moveTo>
                <a:lnTo>
                  <a:pt x="5982968" y="1344715"/>
                </a:lnTo>
                <a:lnTo>
                  <a:pt x="5982967" y="1344715"/>
                </a:lnTo>
                <a:lnTo>
                  <a:pt x="5982967" y="6152387"/>
                </a:lnTo>
                <a:lnTo>
                  <a:pt x="5982968" y="6152387"/>
                </a:lnTo>
                <a:lnTo>
                  <a:pt x="5982968" y="7521140"/>
                </a:lnTo>
                <a:lnTo>
                  <a:pt x="0" y="7521140"/>
                </a:lnTo>
                <a:lnTo>
                  <a:pt x="0" y="6152387"/>
                </a:lnTo>
                <a:lnTo>
                  <a:pt x="2" y="6152387"/>
                </a:lnTo>
                <a:lnTo>
                  <a:pt x="2" y="905354"/>
                </a:lnTo>
                <a:lnTo>
                  <a:pt x="3" y="905354"/>
                </a:lnTo>
                <a:lnTo>
                  <a:pt x="3" y="0"/>
                </a:lnTo>
                <a:lnTo>
                  <a:pt x="35302" y="5883"/>
                </a:lnTo>
                <a:lnTo>
                  <a:pt x="138808" y="23197"/>
                </a:lnTo>
                <a:lnTo>
                  <a:pt x="214194" y="35299"/>
                </a:lnTo>
                <a:lnTo>
                  <a:pt x="303938" y="48074"/>
                </a:lnTo>
                <a:lnTo>
                  <a:pt x="410435" y="63370"/>
                </a:lnTo>
                <a:lnTo>
                  <a:pt x="528299" y="79507"/>
                </a:lnTo>
                <a:lnTo>
                  <a:pt x="661121" y="96484"/>
                </a:lnTo>
                <a:lnTo>
                  <a:pt x="805909" y="114469"/>
                </a:lnTo>
                <a:lnTo>
                  <a:pt x="963260" y="132455"/>
                </a:lnTo>
                <a:lnTo>
                  <a:pt x="1130783" y="150776"/>
                </a:lnTo>
                <a:lnTo>
                  <a:pt x="1311469" y="167753"/>
                </a:lnTo>
                <a:lnTo>
                  <a:pt x="1500531" y="184058"/>
                </a:lnTo>
                <a:lnTo>
                  <a:pt x="1700362" y="198850"/>
                </a:lnTo>
                <a:lnTo>
                  <a:pt x="1908569" y="212969"/>
                </a:lnTo>
                <a:lnTo>
                  <a:pt x="2125751" y="226249"/>
                </a:lnTo>
                <a:lnTo>
                  <a:pt x="2237034" y="230955"/>
                </a:lnTo>
                <a:lnTo>
                  <a:pt x="2350710" y="236166"/>
                </a:lnTo>
                <a:lnTo>
                  <a:pt x="2466181" y="241040"/>
                </a:lnTo>
                <a:lnTo>
                  <a:pt x="2582251" y="244234"/>
                </a:lnTo>
                <a:lnTo>
                  <a:pt x="2700713" y="247092"/>
                </a:lnTo>
                <a:lnTo>
                  <a:pt x="2820373" y="250117"/>
                </a:lnTo>
                <a:lnTo>
                  <a:pt x="2942425" y="252134"/>
                </a:lnTo>
                <a:lnTo>
                  <a:pt x="3065674" y="252134"/>
                </a:lnTo>
                <a:lnTo>
                  <a:pt x="3190119" y="253143"/>
                </a:lnTo>
                <a:lnTo>
                  <a:pt x="3315762" y="252134"/>
                </a:lnTo>
                <a:lnTo>
                  <a:pt x="3443199" y="250117"/>
                </a:lnTo>
                <a:lnTo>
                  <a:pt x="3570636" y="248268"/>
                </a:lnTo>
                <a:lnTo>
                  <a:pt x="3699868" y="244234"/>
                </a:lnTo>
                <a:lnTo>
                  <a:pt x="3830297" y="240032"/>
                </a:lnTo>
                <a:lnTo>
                  <a:pt x="3960726" y="235157"/>
                </a:lnTo>
                <a:lnTo>
                  <a:pt x="4092351" y="228266"/>
                </a:lnTo>
                <a:lnTo>
                  <a:pt x="4225173" y="220029"/>
                </a:lnTo>
                <a:lnTo>
                  <a:pt x="4358593" y="212129"/>
                </a:lnTo>
                <a:lnTo>
                  <a:pt x="4492012" y="202044"/>
                </a:lnTo>
                <a:lnTo>
                  <a:pt x="4627228" y="189941"/>
                </a:lnTo>
                <a:lnTo>
                  <a:pt x="4760647" y="177839"/>
                </a:lnTo>
                <a:lnTo>
                  <a:pt x="4896461" y="163887"/>
                </a:lnTo>
                <a:lnTo>
                  <a:pt x="5032872" y="148591"/>
                </a:lnTo>
                <a:lnTo>
                  <a:pt x="5167489" y="132455"/>
                </a:lnTo>
                <a:lnTo>
                  <a:pt x="5303902" y="113629"/>
                </a:lnTo>
                <a:lnTo>
                  <a:pt x="5439714" y="93458"/>
                </a:lnTo>
                <a:lnTo>
                  <a:pt x="5576126" y="73455"/>
                </a:lnTo>
                <a:lnTo>
                  <a:pt x="5711939" y="50091"/>
                </a:lnTo>
                <a:lnTo>
                  <a:pt x="584715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9D81D-FD61-4571-AE35-648FBBE2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013" y="1322307"/>
            <a:ext cx="6718097" cy="5954325"/>
          </a:xfrm>
        </p:spPr>
        <p:txBody>
          <a:bodyPr anchor="ctr">
            <a:normAutofit lnSpcReduction="10000"/>
          </a:bodyPr>
          <a:lstStyle/>
          <a:p>
            <a:r>
              <a:rPr lang="en-GB" sz="3200" dirty="0"/>
              <a:t>Key Staff</a:t>
            </a:r>
          </a:p>
          <a:p>
            <a:r>
              <a:rPr lang="en-GB" sz="3200" dirty="0"/>
              <a:t>August / September Induction</a:t>
            </a:r>
          </a:p>
          <a:p>
            <a:r>
              <a:rPr lang="en-GB" sz="3200" dirty="0"/>
              <a:t>Class Placement</a:t>
            </a:r>
          </a:p>
          <a:p>
            <a:r>
              <a:rPr lang="en-GB" sz="3200" dirty="0"/>
              <a:t>Assessment</a:t>
            </a:r>
          </a:p>
          <a:p>
            <a:r>
              <a:rPr lang="en-GB" sz="3200" dirty="0"/>
              <a:t>Curriculum</a:t>
            </a:r>
          </a:p>
          <a:p>
            <a:r>
              <a:rPr lang="en-GB" sz="3200" dirty="0"/>
              <a:t>Timetable</a:t>
            </a:r>
          </a:p>
          <a:p>
            <a:r>
              <a:rPr lang="en-GB" sz="3200" dirty="0"/>
              <a:t>Pastoral</a:t>
            </a:r>
          </a:p>
          <a:p>
            <a:r>
              <a:rPr lang="en-GB" sz="3200" dirty="0"/>
              <a:t>Uniform</a:t>
            </a:r>
          </a:p>
          <a:p>
            <a:r>
              <a:rPr lang="en-GB" sz="3200" dirty="0"/>
              <a:t>Key Points</a:t>
            </a:r>
          </a:p>
          <a:p>
            <a:r>
              <a:rPr lang="en-GB" sz="3200" dirty="0"/>
              <a:t>Finally!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070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D3B46-169E-41E4-86D8-A0FF0936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850" y="5081612"/>
            <a:ext cx="3382297" cy="12668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Key Staff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18DF5F-38B1-48D8-8EC9-32E618ABB3FD}"/>
              </a:ext>
            </a:extLst>
          </p:cNvPr>
          <p:cNvSpPr txBox="1"/>
          <p:nvPr/>
        </p:nvSpPr>
        <p:spPr>
          <a:xfrm>
            <a:off x="2121883" y="4278008"/>
            <a:ext cx="17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Irvine VP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5FD765-A283-410D-BE66-EAF7234E021B}"/>
              </a:ext>
            </a:extLst>
          </p:cNvPr>
          <p:cNvSpPr txBox="1"/>
          <p:nvPr/>
        </p:nvSpPr>
        <p:spPr>
          <a:xfrm>
            <a:off x="3235474" y="1484239"/>
            <a:ext cx="19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 Patterson VP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B54DAF-2A0D-4F3E-A98C-A448A8DF40F8}"/>
              </a:ext>
            </a:extLst>
          </p:cNvPr>
          <p:cNvSpPr txBox="1"/>
          <p:nvPr/>
        </p:nvSpPr>
        <p:spPr>
          <a:xfrm>
            <a:off x="4636310" y="4327477"/>
            <a:ext cx="17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 Kidd 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DF8B02-9906-4B4D-8C59-0C77CE4F88B0}"/>
              </a:ext>
            </a:extLst>
          </p:cNvPr>
          <p:cNvSpPr txBox="1"/>
          <p:nvPr/>
        </p:nvSpPr>
        <p:spPr>
          <a:xfrm>
            <a:off x="5399811" y="1467220"/>
            <a:ext cx="221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McKeown 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7B6D6-08EE-4598-A5D4-40F645E6A8EE}"/>
              </a:ext>
            </a:extLst>
          </p:cNvPr>
          <p:cNvSpPr txBox="1"/>
          <p:nvPr/>
        </p:nvSpPr>
        <p:spPr>
          <a:xfrm>
            <a:off x="6340297" y="4301920"/>
            <a:ext cx="201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 Gannon 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C16928-F30F-4C71-A884-1F5558C68D48}"/>
              </a:ext>
            </a:extLst>
          </p:cNvPr>
          <p:cNvSpPr txBox="1"/>
          <p:nvPr/>
        </p:nvSpPr>
        <p:spPr>
          <a:xfrm>
            <a:off x="7824072" y="1485575"/>
            <a:ext cx="17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Boyd 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B9B1A6-B8B7-4973-9195-59863830A89F}"/>
              </a:ext>
            </a:extLst>
          </p:cNvPr>
          <p:cNvSpPr txBox="1"/>
          <p:nvPr/>
        </p:nvSpPr>
        <p:spPr>
          <a:xfrm>
            <a:off x="8638340" y="4327477"/>
            <a:ext cx="201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 McCready 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D18A94-3035-4E4A-B1EE-00615E93D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3490" y="2164979"/>
            <a:ext cx="5987845" cy="20066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816D58-3975-490A-999D-E1CD95EDF0D0}"/>
              </a:ext>
            </a:extLst>
          </p:cNvPr>
          <p:cNvSpPr txBox="1"/>
          <p:nvPr/>
        </p:nvSpPr>
        <p:spPr>
          <a:xfrm>
            <a:off x="9527286" y="2906526"/>
            <a:ext cx="170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Evans ST</a:t>
            </a:r>
          </a:p>
        </p:txBody>
      </p:sp>
    </p:spTree>
    <p:extLst>
      <p:ext uri="{BB962C8B-B14F-4D97-AF65-F5344CB8AC3E}">
        <p14:creationId xmlns:p14="http://schemas.microsoft.com/office/powerpoint/2010/main" val="23049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INDUCTION AUGUST  / 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8863"/>
            <a:ext cx="8825659" cy="3690937"/>
          </a:xfrm>
        </p:spPr>
        <p:txBody>
          <a:bodyPr>
            <a:noAutofit/>
          </a:bodyPr>
          <a:lstStyle/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 26</a:t>
            </a:r>
            <a:r>
              <a:rPr lang="en-GB" sz="18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9.05 – 12.10 &amp; Friday 27</a:t>
            </a:r>
            <a:r>
              <a:rPr lang="en-GB" sz="18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August 9.05 – 3.25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No buses or canteen. Please bring break both days and lunch on Friday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Welcome, Routines and  Procedures in a provisional induction class</a:t>
            </a:r>
          </a:p>
          <a:p>
            <a:pPr lvl="1"/>
            <a:r>
              <a:rPr lang="en-GB" sz="1800" dirty="0">
                <a:latin typeface="Century Gothic" panose="020B0502020202020204" pitchFamily="34" charset="0"/>
                <a:cs typeface="Calibri" panose="020F0502020204030204" pitchFamily="34" charset="0"/>
              </a:rPr>
              <a:t>GL CAT assessment – baseline testing to allow streaming into base classes. Communication </a:t>
            </a:r>
            <a:r>
              <a:rPr lang="en-GB" sz="1800" dirty="0"/>
              <a:t>home to highlight streamed class first two weeks of  September.</a:t>
            </a:r>
          </a:p>
          <a:p>
            <a:r>
              <a:rPr lang="en-GB" dirty="0"/>
              <a:t>Full Day 1</a:t>
            </a:r>
            <a:r>
              <a:rPr lang="en-GB" baseline="30000" dirty="0"/>
              <a:t>st</a:t>
            </a:r>
            <a:r>
              <a:rPr lang="en-GB" dirty="0"/>
              <a:t>  September</a:t>
            </a:r>
          </a:p>
          <a:p>
            <a:r>
              <a:rPr lang="en-GB" dirty="0"/>
              <a:t>Further information session second week September – Homework, Procedures, Assessment Information, SIMs App etc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818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0847-F2DD-4748-8872-F495D843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22896" cy="1056468"/>
          </a:xfrm>
        </p:spPr>
        <p:txBody>
          <a:bodyPr/>
          <a:lstStyle/>
          <a:p>
            <a:pPr algn="ctr"/>
            <a:r>
              <a:rPr lang="en-GB" dirty="0"/>
              <a:t>CLASSES, STREAMING AND PROGRESS  CHECK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542D9-EA97-4D44-89EA-8DD162DA9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Classes will be streamed according to ability C / A / R / I / K / F / E </a:t>
            </a:r>
          </a:p>
          <a:p>
            <a:r>
              <a:rPr lang="en-GB" dirty="0"/>
              <a:t>Based initially on GL CAT4 standardised tests</a:t>
            </a:r>
          </a:p>
          <a:p>
            <a:r>
              <a:rPr lang="en-GB" dirty="0"/>
              <a:t>Four key assessment points across the year – review of class placement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1E2D31-3035-4C7E-9F41-D0F13A0B9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099582"/>
              </p:ext>
            </p:extLst>
          </p:nvPr>
        </p:nvGraphicFramePr>
        <p:xfrm>
          <a:off x="624469" y="3873880"/>
          <a:ext cx="9853379" cy="174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80">
                  <a:extLst>
                    <a:ext uri="{9D8B030D-6E8A-4147-A177-3AD203B41FA5}">
                      <a16:colId xmlns:a16="http://schemas.microsoft.com/office/drawing/2014/main" val="2898757057"/>
                    </a:ext>
                  </a:extLst>
                </a:gridCol>
                <a:gridCol w="1028559">
                  <a:extLst>
                    <a:ext uri="{9D8B030D-6E8A-4147-A177-3AD203B41FA5}">
                      <a16:colId xmlns:a16="http://schemas.microsoft.com/office/drawing/2014/main" val="3975521906"/>
                    </a:ext>
                  </a:extLst>
                </a:gridCol>
                <a:gridCol w="722180">
                  <a:extLst>
                    <a:ext uri="{9D8B030D-6E8A-4147-A177-3AD203B41FA5}">
                      <a16:colId xmlns:a16="http://schemas.microsoft.com/office/drawing/2014/main" val="756855790"/>
                    </a:ext>
                  </a:extLst>
                </a:gridCol>
                <a:gridCol w="1307584">
                  <a:extLst>
                    <a:ext uri="{9D8B030D-6E8A-4147-A177-3AD203B41FA5}">
                      <a16:colId xmlns:a16="http://schemas.microsoft.com/office/drawing/2014/main" val="1839352849"/>
                    </a:ext>
                  </a:extLst>
                </a:gridCol>
                <a:gridCol w="951965">
                  <a:extLst>
                    <a:ext uri="{9D8B030D-6E8A-4147-A177-3AD203B41FA5}">
                      <a16:colId xmlns:a16="http://schemas.microsoft.com/office/drawing/2014/main" val="3390092377"/>
                    </a:ext>
                  </a:extLst>
                </a:gridCol>
                <a:gridCol w="547106">
                  <a:extLst>
                    <a:ext uri="{9D8B030D-6E8A-4147-A177-3AD203B41FA5}">
                      <a16:colId xmlns:a16="http://schemas.microsoft.com/office/drawing/2014/main" val="1720355138"/>
                    </a:ext>
                  </a:extLst>
                </a:gridCol>
                <a:gridCol w="1520954">
                  <a:extLst>
                    <a:ext uri="{9D8B030D-6E8A-4147-A177-3AD203B41FA5}">
                      <a16:colId xmlns:a16="http://schemas.microsoft.com/office/drawing/2014/main" val="4203097868"/>
                    </a:ext>
                  </a:extLst>
                </a:gridCol>
                <a:gridCol w="733123">
                  <a:extLst>
                    <a:ext uri="{9D8B030D-6E8A-4147-A177-3AD203B41FA5}">
                      <a16:colId xmlns:a16="http://schemas.microsoft.com/office/drawing/2014/main" val="4042281638"/>
                    </a:ext>
                  </a:extLst>
                </a:gridCol>
                <a:gridCol w="722180">
                  <a:extLst>
                    <a:ext uri="{9D8B030D-6E8A-4147-A177-3AD203B41FA5}">
                      <a16:colId xmlns:a16="http://schemas.microsoft.com/office/drawing/2014/main" val="1195325061"/>
                    </a:ext>
                  </a:extLst>
                </a:gridCol>
                <a:gridCol w="1597548">
                  <a:extLst>
                    <a:ext uri="{9D8B030D-6E8A-4147-A177-3AD203B41FA5}">
                      <a16:colId xmlns:a16="http://schemas.microsoft.com/office/drawing/2014/main" val="885330170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  Sept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Oct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Nov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Dec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Jan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Feb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Mar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Apr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May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800" u="none" strike="noStrike">
                          <a:effectLst/>
                        </a:rPr>
                        <a:t>June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extLst>
                  <a:ext uri="{0D108BD9-81ED-4DB2-BD59-A6C34878D82A}">
                    <a16:rowId xmlns:a16="http://schemas.microsoft.com/office/drawing/2014/main" val="248410548"/>
                  </a:ext>
                </a:extLst>
              </a:tr>
              <a:tr h="139886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u="none" strike="noStrike" dirty="0">
                          <a:effectLst/>
                        </a:rPr>
                        <a:t>Baseline</a:t>
                      </a:r>
                      <a:r>
                        <a:rPr lang="en-GB" sz="1400" u="none" strike="noStrike" dirty="0">
                          <a:effectLst/>
                        </a:rPr>
                        <a:t> Testing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Mid / Late Oct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1 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Target Setting 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Mid Dec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Tracking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Target Setting 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Early March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3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Target Setting 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Late May / Early June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Examination Week  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Tracking 4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69" marR="47169" marT="4873" marB="0"/>
                </a:tc>
                <a:extLst>
                  <a:ext uri="{0D108BD9-81ED-4DB2-BD59-A6C34878D82A}">
                    <a16:rowId xmlns:a16="http://schemas.microsoft.com/office/drawing/2014/main" val="428837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31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BASELINING AND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2328863"/>
            <a:ext cx="9561163" cy="369093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000" dirty="0"/>
              <a:t>GL CAT 4 STANDARDISED TESTS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(CAT4 - GL Assessment (gl-assessment.co.uk)</a:t>
            </a: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GL STANDARDISED TEST ‘PROGRESS IN MATHS’ AND ‘PROGRESS IN ENGLISH’ AT BEGINNING AND END OF YEAR 8. Scores will be made available to parents through SIMs Parent App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(Progress Test in English - GL Assessment (gl-assessment.co.uk)</a:t>
            </a:r>
            <a:endParaRPr lang="en-GB" sz="2000" dirty="0"/>
          </a:p>
          <a:p>
            <a:pPr>
              <a:buFontTx/>
              <a:buChar char="-"/>
            </a:pPr>
            <a:r>
              <a:rPr lang="en-GB" sz="2000" dirty="0"/>
              <a:t>FORMAL CLASS ASSESSMENTS AT TRACKING 1,2 AND 3 – parents will access this data through SIMs App</a:t>
            </a:r>
          </a:p>
          <a:p>
            <a:pPr>
              <a:buFontTx/>
              <a:buChar char="-"/>
            </a:pPr>
            <a:r>
              <a:rPr lang="en-GB" sz="2000" dirty="0"/>
              <a:t>SUMMER EXAMINATIONS TRACKING – FULL Report through SIMs App</a:t>
            </a:r>
          </a:p>
          <a:p>
            <a:pPr>
              <a:buFontTx/>
              <a:buChar char="-"/>
            </a:pPr>
            <a:r>
              <a:rPr lang="en-GB" sz="2000" dirty="0"/>
              <a:t>Ongoing class assessments and homework throughout the year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875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CBE3F-D84E-4C25-9971-272809D4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rgbClr val="EBEBEB"/>
                </a:solidFill>
              </a:rPr>
              <a:t>Day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C0A8-B3C1-4983-8B42-C3419A88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2120900"/>
            <a:ext cx="3982981" cy="38989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48 PERIOD TEACHING WEEK</a:t>
            </a:r>
          </a:p>
          <a:p>
            <a:r>
              <a:rPr lang="en-GB" sz="1800" b="1" i="0" dirty="0">
                <a:solidFill>
                  <a:schemeClr val="tx1"/>
                </a:solidFill>
                <a:effectLst/>
                <a:latin typeface="inherit"/>
              </a:rPr>
              <a:t>Monday          9.05 – 3.25 Tuesday          9.05 – 3.25 Wednesday    9.05 – 2.25 Thursday        9.05 – 3.25 Friday             9.05 – 3.25</a:t>
            </a:r>
            <a:endParaRPr lang="en-GB" sz="14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C2C5A-5C86-4AB7-A45F-1826D7A93D4B}"/>
              </a:ext>
            </a:extLst>
          </p:cNvPr>
          <p:cNvSpPr txBox="1"/>
          <p:nvPr/>
        </p:nvSpPr>
        <p:spPr>
          <a:xfrm>
            <a:off x="4475157" y="179249"/>
            <a:ext cx="4894267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2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2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Reg:               9.05 - 9.20                           (15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1:       9.20 – 9.50    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2:       9.50 - 10.20  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Break:           10.20 – 10.40                      (20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3:       10.40 - 11.10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         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9144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4:       11.10 - 11.40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914400" indent="-9144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5:       11.40 - 12.10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000000"/>
                </a:solidFill>
                <a:effectLst/>
                <a:latin typeface="inherit"/>
              </a:rPr>
              <a:t>Lunch:           12.10 – 12.45                      (35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7:       12.45 - 1.20                         (35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8:       1.20 - 1.55                           (35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9:       1.55 - 2.25    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10:    2.25 – 2.55    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Period 11:    2.55 – 3.25                           (30 mins)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1400" b="1" i="0" dirty="0">
                <a:solidFill>
                  <a:srgbClr val="323130"/>
                </a:solidFill>
                <a:effectLst/>
                <a:latin typeface="inherit"/>
              </a:rPr>
              <a:t> </a:t>
            </a:r>
            <a:endParaRPr lang="en-GB" sz="11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1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AEF46-4902-436E-9DEA-16A8CB29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EBEBEB"/>
                </a:solidFill>
              </a:rPr>
              <a:t>Subjects Studied</a:t>
            </a:r>
            <a:br>
              <a:rPr lang="en-GB" sz="3200" dirty="0">
                <a:solidFill>
                  <a:srgbClr val="EBEBEB"/>
                </a:solidFill>
              </a:rPr>
            </a:br>
            <a:br>
              <a:rPr lang="en-GB" sz="3200" dirty="0">
                <a:solidFill>
                  <a:srgbClr val="EBEBEB"/>
                </a:solidFill>
              </a:rPr>
            </a:br>
            <a:r>
              <a:rPr lang="en-GB" sz="3200" dirty="0">
                <a:solidFill>
                  <a:srgbClr val="EBEBEB"/>
                </a:solidFill>
              </a:rPr>
              <a:t>48 PERIOD TEACHING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64B0-33C6-4C4C-9719-FCA78E53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77C33-59DC-402B-8C30-F0E4A41AADCE}"/>
              </a:ext>
            </a:extLst>
          </p:cNvPr>
          <p:cNvSpPr txBox="1"/>
          <p:nvPr/>
        </p:nvSpPr>
        <p:spPr>
          <a:xfrm>
            <a:off x="4849346" y="197345"/>
            <a:ext cx="45043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n-GB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6  ENGLISH &amp; 1 LITERACY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6  MATHS &amp; 1 NUMERACY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4  SCIENCE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ART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GEOGRAPHY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3  HISTORY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3  SPANISH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HOME ECONOMICS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MUSIC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ICT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TECHNOLOGY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PE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GAMES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2  RELIGIOUS EDUCATION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  DRAMA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3  LEARNING FOR LIFE AND WORK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  MANDARIN CHINESE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457200" indent="-228600" algn="l"/>
            <a:r>
              <a:rPr lang="en-GB" sz="18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GB" sz="18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GB" sz="1800" b="1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  BUSINESS STUDIES</a:t>
            </a: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56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337-9268-4BC0-BC30-C194D17D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01068" cy="706964"/>
          </a:xfrm>
        </p:spPr>
        <p:txBody>
          <a:bodyPr/>
          <a:lstStyle/>
          <a:p>
            <a:r>
              <a:rPr lang="en-GB" dirty="0"/>
              <a:t>Extracurricular and 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ACEA9-4B8B-4235-BEBD-CB77B9F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2" y="2374084"/>
            <a:ext cx="9561163" cy="379671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dirty="0"/>
              <a:t>H</a:t>
            </a:r>
            <a:r>
              <a:rPr lang="en-GB" sz="1500" dirty="0"/>
              <a:t>ockey, Rugby, Football, Netball, Badminton, Trampolining, Athletics</a:t>
            </a:r>
          </a:p>
          <a:p>
            <a:pPr>
              <a:buFontTx/>
              <a:buChar char="-"/>
            </a:pPr>
            <a:r>
              <a:rPr lang="en-GB" sz="1500" dirty="0"/>
              <a:t>Scripture Union</a:t>
            </a:r>
          </a:p>
          <a:p>
            <a:pPr>
              <a:buFontTx/>
              <a:buChar char="-"/>
            </a:pPr>
            <a:r>
              <a:rPr lang="en-GB" sz="1500" dirty="0"/>
              <a:t>Student Council and Junior Prefects (Year 10)</a:t>
            </a:r>
          </a:p>
          <a:p>
            <a:pPr>
              <a:buFontTx/>
              <a:buChar char="-"/>
            </a:pPr>
            <a:r>
              <a:rPr lang="en-GB" sz="1500" dirty="0"/>
              <a:t>Literacy and Film Club</a:t>
            </a:r>
          </a:p>
          <a:p>
            <a:pPr>
              <a:buFontTx/>
              <a:buChar char="-"/>
            </a:pPr>
            <a:r>
              <a:rPr lang="en-GB" sz="1500" dirty="0"/>
              <a:t>Orchestra, Band, Choir</a:t>
            </a:r>
          </a:p>
          <a:p>
            <a:pPr>
              <a:buFontTx/>
              <a:buChar char="-"/>
            </a:pPr>
            <a:r>
              <a:rPr lang="en-GB" sz="1500" dirty="0"/>
              <a:t>Trips – Ski Trip, Subject Specific</a:t>
            </a:r>
          </a:p>
          <a:p>
            <a:pPr>
              <a:buFontTx/>
              <a:buChar char="-"/>
            </a:pPr>
            <a:r>
              <a:rPr lang="en-GB" sz="1500" dirty="0"/>
              <a:t>Duke of Edinburgh </a:t>
            </a:r>
          </a:p>
          <a:p>
            <a:pPr>
              <a:buFontTx/>
              <a:buChar char="-"/>
            </a:pPr>
            <a:r>
              <a:rPr lang="en-GB" sz="1500" dirty="0"/>
              <a:t>Strategy Games Club</a:t>
            </a:r>
          </a:p>
          <a:p>
            <a:pPr>
              <a:buFontTx/>
              <a:buChar char="-"/>
            </a:pPr>
            <a:r>
              <a:rPr lang="en-GB" sz="1500" dirty="0"/>
              <a:t>Cookery Club</a:t>
            </a:r>
          </a:p>
          <a:p>
            <a:pPr>
              <a:buFontTx/>
              <a:buChar char="-"/>
            </a:pPr>
            <a:r>
              <a:rPr lang="en-GB" sz="1500" dirty="0"/>
              <a:t>Homework Club</a:t>
            </a:r>
          </a:p>
          <a:p>
            <a:pPr>
              <a:buFontTx/>
              <a:buChar char="-"/>
            </a:pPr>
            <a:r>
              <a:rPr lang="en-GB" sz="1500" dirty="0"/>
              <a:t>Language Club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7636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1009</TotalTime>
  <Words>1738</Words>
  <Application>Microsoft Office PowerPoint</Application>
  <PresentationFormat>Widescreen</PresentationFormat>
  <Paragraphs>219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inherit</vt:lpstr>
      <vt:lpstr>Times New Roman</vt:lpstr>
      <vt:lpstr>Wingdings 3</vt:lpstr>
      <vt:lpstr>Ion Boardroom</vt:lpstr>
      <vt:lpstr> Welcome to Carrickfergus Academy. </vt:lpstr>
      <vt:lpstr>Your New School</vt:lpstr>
      <vt:lpstr>Key Staff</vt:lpstr>
      <vt:lpstr>INDUCTION AUGUST  / SEPTEMBER</vt:lpstr>
      <vt:lpstr>CLASSES, STREAMING AND PROGRESS  CHECK POINTS</vt:lpstr>
      <vt:lpstr>BASELINING AND ASSESSMENT</vt:lpstr>
      <vt:lpstr>Day Structure</vt:lpstr>
      <vt:lpstr>Subjects Studied  48 PERIOD TEACHING WEEK</vt:lpstr>
      <vt:lpstr>Extracurricular and Enrichment</vt:lpstr>
      <vt:lpstr>Support</vt:lpstr>
      <vt:lpstr>Boys’ Uniform</vt:lpstr>
      <vt:lpstr>Girls’ Uniform</vt:lpstr>
      <vt:lpstr>Key Points</vt:lpstr>
      <vt:lpstr>Key Points – COVID related</vt:lpstr>
      <vt:lpstr>Key Points </vt:lpstr>
      <vt:lpstr>SIMs Parent App</vt:lpstr>
      <vt:lpstr>Key Points </vt:lpstr>
      <vt:lpstr>Key Points </vt:lpstr>
      <vt:lpstr>Finally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YEAR 11  </dc:title>
  <dc:creator>paula downing</dc:creator>
  <cp:lastModifiedBy>Paula</cp:lastModifiedBy>
  <cp:revision>50</cp:revision>
  <dcterms:created xsi:type="dcterms:W3CDTF">2017-08-27T19:05:48Z</dcterms:created>
  <dcterms:modified xsi:type="dcterms:W3CDTF">2021-06-22T16:36:09Z</dcterms:modified>
</cp:coreProperties>
</file>